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4"/>
  </p:notesMasterIdLst>
  <p:handoutMasterIdLst>
    <p:handoutMasterId r:id="rId15"/>
  </p:handoutMasterIdLst>
  <p:sldIdLst>
    <p:sldId id="391" r:id="rId2"/>
    <p:sldId id="563" r:id="rId3"/>
    <p:sldId id="546" r:id="rId4"/>
    <p:sldId id="530" r:id="rId5"/>
    <p:sldId id="566" r:id="rId6"/>
    <p:sldId id="553" r:id="rId7"/>
    <p:sldId id="554" r:id="rId8"/>
    <p:sldId id="558" r:id="rId9"/>
    <p:sldId id="560" r:id="rId10"/>
    <p:sldId id="562" r:id="rId11"/>
    <p:sldId id="564" r:id="rId12"/>
    <p:sldId id="426" r:id="rId13"/>
  </p:sldIdLst>
  <p:sldSz cx="9906000" cy="6858000" type="A4"/>
  <p:notesSz cx="6797675" cy="9926638"/>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7EDF4"/>
    <a:srgbClr val="0152F5"/>
    <a:srgbClr val="000000"/>
    <a:srgbClr val="00B5CB"/>
    <a:srgbClr val="0099CC"/>
    <a:srgbClr val="4F81BD"/>
    <a:srgbClr val="EAEAEA"/>
    <a:srgbClr val="E6E6E6"/>
    <a:srgbClr val="236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9" autoAdjust="0"/>
    <p:restoredTop sz="84695" autoAdjust="0"/>
  </p:normalViewPr>
  <p:slideViewPr>
    <p:cSldViewPr snapToGrid="0">
      <p:cViewPr>
        <p:scale>
          <a:sx n="92" d="100"/>
          <a:sy n="92" d="100"/>
        </p:scale>
        <p:origin x="-498" y="21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75" d="100"/>
        <a:sy n="75" d="100"/>
      </p:scale>
      <p:origin x="0" y="12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3" y="2"/>
            <a:ext cx="2945659" cy="496332"/>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defRPr sz="1200"/>
            </a:lvl1pPr>
          </a:lstStyle>
          <a:p>
            <a:endParaRPr lang="ru-RU" dirty="0"/>
          </a:p>
        </p:txBody>
      </p:sp>
      <p:sp>
        <p:nvSpPr>
          <p:cNvPr id="26627" name="Rectangle 3"/>
          <p:cNvSpPr>
            <a:spLocks noGrp="1" noChangeArrowheads="1"/>
          </p:cNvSpPr>
          <p:nvPr>
            <p:ph type="dt" sz="quarter" idx="1"/>
          </p:nvPr>
        </p:nvSpPr>
        <p:spPr bwMode="auto">
          <a:xfrm>
            <a:off x="3850446" y="2"/>
            <a:ext cx="2945659" cy="496332"/>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1200"/>
            </a:lvl1pPr>
          </a:lstStyle>
          <a:p>
            <a:fld id="{B76A8ECD-D3F8-4CB7-ADA6-DB927FE53768}" type="datetimeFigureOut">
              <a:rPr lang="ru-RU"/>
              <a:pPr/>
              <a:t>12.07.2018</a:t>
            </a:fld>
            <a:endParaRPr lang="ru-RU" dirty="0"/>
          </a:p>
        </p:txBody>
      </p:sp>
      <p:sp>
        <p:nvSpPr>
          <p:cNvPr id="26628" name="Rectangle 4"/>
          <p:cNvSpPr>
            <a:spLocks noGrp="1" noChangeArrowheads="1"/>
          </p:cNvSpPr>
          <p:nvPr>
            <p:ph type="ftr" sz="quarter" idx="2"/>
          </p:nvPr>
        </p:nvSpPr>
        <p:spPr bwMode="auto">
          <a:xfrm>
            <a:off x="3" y="9428586"/>
            <a:ext cx="2945659" cy="496332"/>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defRPr sz="1200"/>
            </a:lvl1pPr>
          </a:lstStyle>
          <a:p>
            <a:endParaRPr lang="ru-RU" dirty="0"/>
          </a:p>
        </p:txBody>
      </p:sp>
      <p:sp>
        <p:nvSpPr>
          <p:cNvPr id="26629" name="Rectangle 5"/>
          <p:cNvSpPr>
            <a:spLocks noGrp="1" noChangeArrowheads="1"/>
          </p:cNvSpPr>
          <p:nvPr>
            <p:ph type="sldNum" sz="quarter" idx="3"/>
          </p:nvPr>
        </p:nvSpPr>
        <p:spPr bwMode="auto">
          <a:xfrm>
            <a:off x="3850446" y="9428586"/>
            <a:ext cx="2945659" cy="496332"/>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a:defRPr sz="1200"/>
            </a:lvl1pPr>
          </a:lstStyle>
          <a:p>
            <a:fld id="{9C4308CA-9ECD-4938-A3B7-3AB3B4BEC9D7}" type="slidenum">
              <a:rPr lang="ru-RU"/>
              <a:pPr/>
              <a:t>‹#›</a:t>
            </a:fld>
            <a:endParaRPr lang="ru-RU" dirty="0"/>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3"/>
            <a:ext cx="2945659" cy="498055"/>
          </a:xfrm>
          <a:prstGeom prst="rect">
            <a:avLst/>
          </a:prstGeom>
        </p:spPr>
        <p:txBody>
          <a:bodyPr vert="horz" lIns="91422" tIns="45710" rIns="91422" bIns="45710" rtlCol="0"/>
          <a:lstStyle>
            <a:lvl1pPr algn="l" defTabSz="914011" fontAlgn="auto">
              <a:spcBef>
                <a:spcPts val="0"/>
              </a:spcBef>
              <a:spcAft>
                <a:spcPts val="0"/>
              </a:spcAft>
              <a:defRPr sz="1200">
                <a:latin typeface="+mn-lt"/>
                <a:cs typeface="+mn-cs"/>
              </a:defRPr>
            </a:lvl1pPr>
          </a:lstStyle>
          <a:p>
            <a:pPr>
              <a:defRPr/>
            </a:pPr>
            <a:endParaRPr lang="ru-RU" dirty="0"/>
          </a:p>
        </p:txBody>
      </p:sp>
      <p:sp>
        <p:nvSpPr>
          <p:cNvPr id="3" name="Дата 2"/>
          <p:cNvSpPr>
            <a:spLocks noGrp="1"/>
          </p:cNvSpPr>
          <p:nvPr>
            <p:ph type="dt" idx="1"/>
          </p:nvPr>
        </p:nvSpPr>
        <p:spPr>
          <a:xfrm>
            <a:off x="3850446" y="3"/>
            <a:ext cx="2945659" cy="498055"/>
          </a:xfrm>
          <a:prstGeom prst="rect">
            <a:avLst/>
          </a:prstGeom>
        </p:spPr>
        <p:txBody>
          <a:bodyPr vert="horz" lIns="91422" tIns="45710" rIns="91422" bIns="45710" rtlCol="0"/>
          <a:lstStyle>
            <a:lvl1pPr algn="r" defTabSz="914011" fontAlgn="auto">
              <a:spcBef>
                <a:spcPts val="0"/>
              </a:spcBef>
              <a:spcAft>
                <a:spcPts val="0"/>
              </a:spcAft>
              <a:defRPr sz="1200" smtClean="0">
                <a:latin typeface="+mn-lt"/>
                <a:cs typeface="+mn-cs"/>
              </a:defRPr>
            </a:lvl1pPr>
          </a:lstStyle>
          <a:p>
            <a:pPr>
              <a:defRPr/>
            </a:pPr>
            <a:fld id="{E600AE7D-F9E9-4F84-A156-86B40493E244}" type="datetimeFigureOut">
              <a:rPr lang="ru-RU"/>
              <a:pPr>
                <a:defRPr/>
              </a:pPr>
              <a:t>12.07.2018</a:t>
            </a:fld>
            <a:endParaRPr lang="ru-RU" dirty="0"/>
          </a:p>
        </p:txBody>
      </p:sp>
      <p:sp>
        <p:nvSpPr>
          <p:cNvPr id="4" name="Образ слайда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22" tIns="45710" rIns="91422" bIns="45710" rtlCol="0" anchor="ctr"/>
          <a:lstStyle/>
          <a:p>
            <a:pPr lvl="0"/>
            <a:endParaRPr lang="ru-RU" noProof="0" dirty="0"/>
          </a:p>
        </p:txBody>
      </p:sp>
      <p:sp>
        <p:nvSpPr>
          <p:cNvPr id="5" name="Заметки 4"/>
          <p:cNvSpPr>
            <a:spLocks noGrp="1"/>
          </p:cNvSpPr>
          <p:nvPr>
            <p:ph type="body" sz="quarter" idx="3"/>
          </p:nvPr>
        </p:nvSpPr>
        <p:spPr>
          <a:xfrm>
            <a:off x="679768" y="4777197"/>
            <a:ext cx="5438140" cy="3908614"/>
          </a:xfrm>
          <a:prstGeom prst="rect">
            <a:avLst/>
          </a:prstGeom>
        </p:spPr>
        <p:txBody>
          <a:bodyPr vert="horz" lIns="91422" tIns="45710" rIns="91422" bIns="4571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3" y="9428584"/>
            <a:ext cx="2945659" cy="498054"/>
          </a:xfrm>
          <a:prstGeom prst="rect">
            <a:avLst/>
          </a:prstGeom>
        </p:spPr>
        <p:txBody>
          <a:bodyPr vert="horz" lIns="91422" tIns="45710" rIns="91422" bIns="45710" rtlCol="0" anchor="b"/>
          <a:lstStyle>
            <a:lvl1pPr algn="l" defTabSz="914011" fontAlgn="auto">
              <a:spcBef>
                <a:spcPts val="0"/>
              </a:spcBef>
              <a:spcAft>
                <a:spcPts val="0"/>
              </a:spcAft>
              <a:defRPr sz="120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50446" y="9428584"/>
            <a:ext cx="2945659" cy="498054"/>
          </a:xfrm>
          <a:prstGeom prst="rect">
            <a:avLst/>
          </a:prstGeom>
        </p:spPr>
        <p:txBody>
          <a:bodyPr vert="horz" lIns="91422" tIns="45710" rIns="91422" bIns="45710" rtlCol="0" anchor="b"/>
          <a:lstStyle>
            <a:lvl1pPr algn="r" defTabSz="914011"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dirty="0"/>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a:lstStyle/>
          <a:p>
            <a:pPr eaLnBrk="1" hangingPunct="1">
              <a:spcBef>
                <a:spcPct val="0"/>
              </a:spcBef>
            </a:pPr>
            <a:endParaRPr lang="en-US" altLang="ru-RU" dirty="0" smtClean="0"/>
          </a:p>
        </p:txBody>
      </p:sp>
      <p:sp>
        <p:nvSpPr>
          <p:cNvPr id="33796" name="Номер слайда 3"/>
          <p:cNvSpPr>
            <a:spLocks noGrp="1"/>
          </p:cNvSpPr>
          <p:nvPr>
            <p:ph type="sldNum" sz="quarter" idx="5"/>
          </p:nvPr>
        </p:nvSpPr>
        <p:spPr bwMode="auto">
          <a:noFill/>
          <a:ln>
            <a:miter lim="800000"/>
            <a:headEnd/>
            <a:tailEnd/>
          </a:ln>
        </p:spPr>
        <p:txBody>
          <a:bodyPr/>
          <a:lstStyle/>
          <a:p>
            <a:fld id="{9FB2071C-AA13-4A97-A514-7F2823FB4488}" type="slidenum">
              <a:rPr lang="ru-RU" altLang="ru-RU"/>
              <a:pPr/>
              <a:t>1</a:t>
            </a:fld>
            <a:endParaRPr lang="ru-RU" altLang="ru-RU"/>
          </a:p>
        </p:txBody>
      </p:sp>
    </p:spTree>
    <p:extLst>
      <p:ext uri="{BB962C8B-B14F-4D97-AF65-F5344CB8AC3E}">
        <p14:creationId xmlns:p14="http://schemas.microsoft.com/office/powerpoint/2010/main" val="21363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endParaRPr lang="ru-RU" dirty="0"/>
          </a:p>
        </p:txBody>
      </p:sp>
      <p:sp>
        <p:nvSpPr>
          <p:cNvPr id="5" name="Номер слайда 4"/>
          <p:cNvSpPr>
            <a:spLocks noGrp="1"/>
          </p:cNvSpPr>
          <p:nvPr>
            <p:ph type="sldNum" sz="quarter" idx="11"/>
          </p:nvPr>
        </p:nvSpPr>
        <p:spPr/>
        <p:txBody>
          <a:bodyPr/>
          <a:lstStyle/>
          <a:p>
            <a:pPr>
              <a:defRPr/>
            </a:pPr>
            <a:fld id="{FFCAF51E-F1B1-43A5-A16B-11FDE87028DC}" type="slidenum">
              <a:rPr lang="ru-RU" smtClean="0"/>
              <a:pPr>
                <a:defRPr/>
              </a:pPr>
              <a:t>2</a:t>
            </a:fld>
            <a:endParaRPr lang="ru-RU" dirty="0"/>
          </a:p>
        </p:txBody>
      </p:sp>
    </p:spTree>
    <p:extLst>
      <p:ext uri="{BB962C8B-B14F-4D97-AF65-F5344CB8AC3E}">
        <p14:creationId xmlns:p14="http://schemas.microsoft.com/office/powerpoint/2010/main" val="104620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endParaRPr lang="ru-RU" dirty="0"/>
          </a:p>
        </p:txBody>
      </p:sp>
      <p:sp>
        <p:nvSpPr>
          <p:cNvPr id="5" name="Номер слайда 4"/>
          <p:cNvSpPr>
            <a:spLocks noGrp="1"/>
          </p:cNvSpPr>
          <p:nvPr>
            <p:ph type="sldNum" sz="quarter" idx="11"/>
          </p:nvPr>
        </p:nvSpPr>
        <p:spPr/>
        <p:txBody>
          <a:bodyPr/>
          <a:lstStyle/>
          <a:p>
            <a:pPr>
              <a:defRPr/>
            </a:pPr>
            <a:fld id="{FFCAF51E-F1B1-43A5-A16B-11FDE87028DC}" type="slidenum">
              <a:rPr lang="ru-RU" smtClean="0"/>
              <a:pPr>
                <a:defRPr/>
              </a:pPr>
              <a:t>3</a:t>
            </a:fld>
            <a:endParaRPr lang="ru-RU" dirty="0"/>
          </a:p>
        </p:txBody>
      </p:sp>
    </p:spTree>
    <p:extLst>
      <p:ext uri="{BB962C8B-B14F-4D97-AF65-F5344CB8AC3E}">
        <p14:creationId xmlns:p14="http://schemas.microsoft.com/office/powerpoint/2010/main" val="233469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2950"/>
            <a:ext cx="5365750" cy="3714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99AF-1589-40CF-A9C8-6F8E690F0806}"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181248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2950"/>
            <a:ext cx="5365750" cy="3714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99AF-1589-40CF-A9C8-6F8E690F0806}"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369223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2950"/>
            <a:ext cx="5365750" cy="3714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99AF-1589-40CF-A9C8-6F8E690F0806}"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266285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a:lstStyle/>
          <a:p>
            <a:pPr eaLnBrk="1" hangingPunct="1">
              <a:spcBef>
                <a:spcPct val="0"/>
              </a:spcBef>
            </a:pPr>
            <a:endParaRPr lang="en-US" altLang="ru-RU" smtClean="0"/>
          </a:p>
        </p:txBody>
      </p:sp>
      <p:sp>
        <p:nvSpPr>
          <p:cNvPr id="41988" name="Номер слайда 3"/>
          <p:cNvSpPr>
            <a:spLocks noGrp="1"/>
          </p:cNvSpPr>
          <p:nvPr>
            <p:ph type="sldNum" sz="quarter" idx="5"/>
          </p:nvPr>
        </p:nvSpPr>
        <p:spPr bwMode="auto">
          <a:noFill/>
          <a:ln>
            <a:miter lim="800000"/>
            <a:headEnd/>
            <a:tailEnd/>
          </a:ln>
        </p:spPr>
        <p:txBody>
          <a:bodyPr/>
          <a:lstStyle/>
          <a:p>
            <a:fld id="{8A259E8A-C440-40D0-8971-F04953385448}" type="slidenum">
              <a:rPr lang="ru-RU" altLang="ru-RU"/>
              <a:pPr/>
              <a:t>10</a:t>
            </a:fld>
            <a:endParaRPr lang="ru-RU" altLang="ru-RU"/>
          </a:p>
        </p:txBody>
      </p:sp>
    </p:spTree>
    <p:extLst>
      <p:ext uri="{BB962C8B-B14F-4D97-AF65-F5344CB8AC3E}">
        <p14:creationId xmlns:p14="http://schemas.microsoft.com/office/powerpoint/2010/main" val="445565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dirty="0" smtClean="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dirty="0" smtClean="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dirty="0" smtClean="0">
                  <a:solidFill>
                    <a:srgbClr val="000000"/>
                  </a:solidFill>
                </a:rPr>
                <a:t>	*	Footnote</a:t>
              </a:r>
            </a:p>
            <a:p>
              <a:pPr>
                <a:spcBef>
                  <a:spcPct val="20000"/>
                </a:spcBef>
                <a:defRPr/>
              </a:pPr>
              <a:r>
                <a:rPr kumimoji="0" lang="en-US" sz="1200" dirty="0" smtClean="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Printed 5/18/2006 3:13:26 PM</a:t>
            </a:r>
          </a:p>
        </p:txBody>
      </p:sp>
      <p:sp>
        <p:nvSpPr>
          <p:cNvPr id="50183" name="Rectangle 1027"/>
          <p:cNvSpPr>
            <a:spLocks noChangeArrowheads="1"/>
          </p:cNvSpPr>
          <p:nvPr>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dirty="0"/>
          </a:p>
        </p:txBody>
      </p:sp>
      <p:pic>
        <p:nvPicPr>
          <p:cNvPr id="1034" name="Picture 11" descr="ЩИТ МО.png"/>
          <p:cNvPicPr>
            <a:picLocks noChangeAspect="1"/>
          </p:cNvPicPr>
          <p:nvPr/>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mii.mosreg.ru/" TargetMode="External"/><Relationship Id="rId3" Type="http://schemas.openxmlformats.org/officeDocument/2006/relationships/notesSlide" Target="../notesSlides/notesSlide6.xml"/><Relationship Id="rId7" Type="http://schemas.openxmlformats.org/officeDocument/2006/relationships/hyperlink" Target="http://mbmosreg.ru/" TargetMode="External"/><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10.jpeg"/><Relationship Id="rId11" Type="http://schemas.openxmlformats.org/officeDocument/2006/relationships/image" Target="../media/image5.png"/><Relationship Id="rId5" Type="http://schemas.openxmlformats.org/officeDocument/2006/relationships/image" Target="../media/image3.wmf"/><Relationship Id="rId10" Type="http://schemas.openxmlformats.org/officeDocument/2006/relationships/hyperlink" Target="http://www.fpmo.ru/" TargetMode="External"/><Relationship Id="rId4" Type="http://schemas.openxmlformats.org/officeDocument/2006/relationships/oleObject" Target="../embeddings/oleObject9.bin"/><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7.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wmf"/><Relationship Id="rId5" Type="http://schemas.openxmlformats.org/officeDocument/2006/relationships/oleObject" Target="../embeddings/oleObject10.bin"/><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tags" Target="../tags/tag9.xml"/><Relationship Id="rId7" Type="http://schemas.openxmlformats.org/officeDocument/2006/relationships/oleObject" Target="../embeddings/oleObject2.bin"/><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7.bin"/><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3.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88637" y="1333300"/>
            <a:ext cx="7273837" cy="3693319"/>
          </a:xfrm>
        </p:spPr>
        <p:txBody>
          <a:bodyPr/>
          <a:lstStyle/>
          <a:p>
            <a:pPr algn="ctr"/>
            <a:r>
              <a:rPr lang="ru-RU" sz="2000" dirty="0" smtClean="0"/>
              <a:t>Подпрограмма </a:t>
            </a:r>
            <a:r>
              <a:rPr lang="en-US" sz="2000" dirty="0"/>
              <a:t>III</a:t>
            </a:r>
            <a:r>
              <a:rPr lang="ru-RU" sz="2000" dirty="0"/>
              <a:t> «Развитие малого и среднего предпринимательства в Московской области»  Государственной программы Московской области «Предпринимательство Подмосковья</a:t>
            </a:r>
            <a:r>
              <a:rPr lang="ru-RU" sz="2000" dirty="0" smtClean="0"/>
              <a:t>».</a:t>
            </a:r>
            <a:br>
              <a:rPr lang="ru-RU" sz="2000" dirty="0" smtClean="0"/>
            </a:br>
            <a:r>
              <a:rPr lang="ru-RU" sz="2000" dirty="0" smtClean="0"/>
              <a:t/>
            </a:r>
            <a:br>
              <a:rPr lang="ru-RU" sz="2000" dirty="0" smtClean="0"/>
            </a:br>
            <a:r>
              <a:rPr lang="ru-RU" sz="2000" dirty="0" smtClean="0"/>
              <a:t>Мероприятие </a:t>
            </a:r>
            <a:r>
              <a:rPr lang="ru-RU" sz="2000" dirty="0"/>
              <a:t>«Частичная компенсация субъектам  малого и среднего предпринимательства затрат </a:t>
            </a:r>
            <a:br>
              <a:rPr lang="ru-RU" sz="2000" dirty="0"/>
            </a:br>
            <a:r>
              <a:rPr lang="ru-RU" sz="2000" dirty="0"/>
              <a:t>на уплату первого взноса (аванса) при заключении договора лизинга оборудования» </a:t>
            </a:r>
            <a:r>
              <a:rPr lang="ru-RU" sz="2000" dirty="0" smtClean="0"/>
              <a:t> </a:t>
            </a:r>
            <a:r>
              <a:rPr lang="ru-RU" sz="2000" dirty="0"/>
              <a:t/>
            </a:r>
            <a:br>
              <a:rPr lang="ru-RU" sz="2000" dirty="0"/>
            </a:br>
            <a:r>
              <a:rPr lang="ru-RU" sz="2000" dirty="0"/>
              <a:t/>
            </a:r>
            <a:br>
              <a:rPr lang="ru-RU" sz="2000" dirty="0"/>
            </a:br>
            <a:r>
              <a:rPr lang="ru-RU" sz="2000" dirty="0" smtClean="0"/>
              <a:t> </a:t>
            </a:r>
            <a:r>
              <a:rPr lang="ru-RU" sz="2000" dirty="0"/>
              <a:t/>
            </a:r>
            <a:br>
              <a:rPr lang="ru-RU" sz="2000" dirty="0"/>
            </a:b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016746" y="5995907"/>
            <a:ext cx="4346706" cy="307777"/>
          </a:xfrm>
        </p:spPr>
        <p:txBody>
          <a:bodyPr/>
          <a:lstStyle/>
          <a:p>
            <a:pPr marL="0" indent="0" algn="ctr">
              <a:buNone/>
            </a:pPr>
            <a:r>
              <a:rPr lang="ru-RU" sz="2000" b="1" dirty="0" smtClean="0">
                <a:solidFill>
                  <a:srgbClr val="002060"/>
                </a:solidFill>
                <a:latin typeface="+mj-lt"/>
              </a:rPr>
              <a:t>2018 год </a:t>
            </a:r>
            <a:endParaRPr lang="ru-RU" sz="2000" b="1" dirty="0">
              <a:solidFill>
                <a:srgbClr val="002060"/>
              </a:solidFill>
              <a:latin typeface="+mj-lt"/>
            </a:endParaRPr>
          </a:p>
        </p:txBody>
      </p:sp>
      <p:pic>
        <p:nvPicPr>
          <p:cNvPr id="4" name="Picture 3" descr="ЩИТ МО.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822325"/>
            <a:ext cx="12366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79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5213" r:id="rId4" imgW="2919984" imgH="3642360" progId="">
                  <p:embed/>
                </p:oleObj>
              </mc:Choice>
              <mc:Fallback>
                <p:oleObj r:id="rId4" imgW="2919984" imgH="364236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Номер слайда 3"/>
          <p:cNvSpPr>
            <a:spLocks noGrp="1"/>
          </p:cNvSpPr>
          <p:nvPr>
            <p:ph type="sldNum" sz="quarter" idx="4294967295"/>
          </p:nvPr>
        </p:nvSpPr>
        <p:spPr>
          <a:xfrm>
            <a:off x="7197725" y="6538827"/>
            <a:ext cx="2133600" cy="184666"/>
          </a:xfrm>
          <a:prstGeom prst="rect">
            <a:avLst/>
          </a:prstGeom>
        </p:spPr>
        <p:txBody>
          <a:bodyPr/>
          <a:lstStyle/>
          <a:p>
            <a:r>
              <a:rPr lang="ru-RU" dirty="0" smtClean="0"/>
              <a:t>10</a:t>
            </a:r>
            <a:endParaRPr lang="ru-RU" dirty="0"/>
          </a:p>
        </p:txBody>
      </p:sp>
      <p:grpSp>
        <p:nvGrpSpPr>
          <p:cNvPr id="23" name="Группа 22"/>
          <p:cNvGrpSpPr/>
          <p:nvPr/>
        </p:nvGrpSpPr>
        <p:grpSpPr>
          <a:xfrm>
            <a:off x="5439976" y="1998569"/>
            <a:ext cx="3745590" cy="1152001"/>
            <a:chOff x="5303912" y="3165242"/>
            <a:chExt cx="3600400" cy="1238174"/>
          </a:xfrm>
        </p:grpSpPr>
        <p:sp>
          <p:nvSpPr>
            <p:cNvPr id="24" name="Скругленный прямоугольник 23"/>
            <p:cNvSpPr/>
            <p:nvPr/>
          </p:nvSpPr>
          <p:spPr>
            <a:xfrm>
              <a:off x="5303912" y="3165242"/>
              <a:ext cx="3600400" cy="1238174"/>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0" bIns="45716" numCol="1" spcCol="0" rtlCol="0" fromWordArt="0" anchor="ctr" anchorCtr="0" forceAA="0" compatLnSpc="1">
              <a:prstTxWarp prst="textNoShape">
                <a:avLst/>
              </a:prstTxWarp>
              <a:noAutofit/>
            </a:bodyPr>
            <a:lstStyle/>
            <a:p>
              <a:pPr marL="540000"/>
              <a:endParaRPr lang="ru-RU" b="1" dirty="0">
                <a:solidFill>
                  <a:schemeClr val="accent2"/>
                </a:solidFill>
              </a:endParaRPr>
            </a:p>
          </p:txBody>
        </p:sp>
        <p:pic>
          <p:nvPicPr>
            <p:cNvPr id="25" name="Picture 20" descr="C:\Users\SindyakovPS\Desktop\Малый бизнес Подмосковья.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2062" y="3305128"/>
              <a:ext cx="2324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0"/>
            <p:cNvSpPr txBox="1">
              <a:spLocks noChangeArrowheads="1"/>
            </p:cNvSpPr>
            <p:nvPr/>
          </p:nvSpPr>
          <p:spPr bwMode="auto">
            <a:xfrm>
              <a:off x="5942062" y="3974977"/>
              <a:ext cx="2324100" cy="36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ru-RU" sz="1600" b="1" dirty="0">
                  <a:latin typeface="+mn-lt"/>
                  <a:hlinkClick r:id="rId7"/>
                </a:rPr>
                <a:t>http://mbmosreg.ru</a:t>
              </a:r>
              <a:endParaRPr lang="en-US" altLang="ru-RU" sz="1600" b="1" dirty="0">
                <a:latin typeface="+mn-lt"/>
              </a:endParaRPr>
            </a:p>
          </p:txBody>
        </p:sp>
      </p:grpSp>
      <p:sp>
        <p:nvSpPr>
          <p:cNvPr id="27" name="TextBox 26"/>
          <p:cNvSpPr txBox="1"/>
          <p:nvPr/>
        </p:nvSpPr>
        <p:spPr>
          <a:xfrm>
            <a:off x="1390231" y="1037856"/>
            <a:ext cx="6874294" cy="830997"/>
          </a:xfrm>
          <a:prstGeom prst="rect">
            <a:avLst/>
          </a:prstGeom>
          <a:noFill/>
        </p:spPr>
        <p:txBody>
          <a:bodyPr wrap="square" rtlCol="0">
            <a:spAutoFit/>
          </a:bodyPr>
          <a:lstStyle/>
          <a:p>
            <a:pPr algn="ctr"/>
            <a:r>
              <a:rPr lang="ru-RU" sz="2400" b="1" kern="0" dirty="0">
                <a:solidFill>
                  <a:srgbClr val="015289"/>
                </a:solidFill>
                <a:cs typeface="Arial" panose="020B0604020202020204" pitchFamily="34" charset="0"/>
              </a:rPr>
              <a:t>Информация о проведении Конкурсного отбора:</a:t>
            </a:r>
          </a:p>
        </p:txBody>
      </p:sp>
      <p:sp>
        <p:nvSpPr>
          <p:cNvPr id="29" name="Скругленный прямоугольник 28"/>
          <p:cNvSpPr/>
          <p:nvPr/>
        </p:nvSpPr>
        <p:spPr>
          <a:xfrm>
            <a:off x="1148113" y="4064303"/>
            <a:ext cx="3619296" cy="1254146"/>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marL="612000"/>
            <a:r>
              <a:rPr lang="ru-RU" sz="1600" b="1" dirty="0">
                <a:solidFill>
                  <a:schemeClr val="accent5">
                    <a:lumMod val="75000"/>
                  </a:schemeClr>
                </a:solidFill>
              </a:rPr>
              <a:t>Министерство инвестиций </a:t>
            </a:r>
          </a:p>
          <a:p>
            <a:pPr marL="612000"/>
            <a:r>
              <a:rPr lang="ru-RU" sz="1600" b="1" dirty="0">
                <a:solidFill>
                  <a:schemeClr val="accent5">
                    <a:lumMod val="75000"/>
                  </a:schemeClr>
                </a:solidFill>
              </a:rPr>
              <a:t>и инноваций Московской области</a:t>
            </a:r>
          </a:p>
          <a:p>
            <a:pPr marL="612000"/>
            <a:r>
              <a:rPr lang="en-US" altLang="ru-RU" sz="1600" b="1" dirty="0">
                <a:solidFill>
                  <a:schemeClr val="accent2"/>
                </a:solidFill>
                <a:hlinkClick r:id="rId8"/>
              </a:rPr>
              <a:t>http://mii.mosreg.ru</a:t>
            </a:r>
            <a:endParaRPr lang="ru-RU" sz="1600" b="1" dirty="0">
              <a:solidFill>
                <a:schemeClr val="accent2"/>
              </a:solidFill>
            </a:endParaRPr>
          </a:p>
        </p:txBody>
      </p:sp>
      <p:grpSp>
        <p:nvGrpSpPr>
          <p:cNvPr id="31" name="Группа 30"/>
          <p:cNvGrpSpPr/>
          <p:nvPr/>
        </p:nvGrpSpPr>
        <p:grpSpPr>
          <a:xfrm>
            <a:off x="5421768" y="3375002"/>
            <a:ext cx="3909557" cy="1152000"/>
            <a:chOff x="6816081" y="4791612"/>
            <a:chExt cx="3745589" cy="1440000"/>
          </a:xfrm>
        </p:grpSpPr>
        <p:grpSp>
          <p:nvGrpSpPr>
            <p:cNvPr id="32" name="Группа 31"/>
            <p:cNvGrpSpPr/>
            <p:nvPr/>
          </p:nvGrpSpPr>
          <p:grpSpPr>
            <a:xfrm>
              <a:off x="6816081" y="4791612"/>
              <a:ext cx="3745589" cy="1440000"/>
              <a:chOff x="4147792" y="1435415"/>
              <a:chExt cx="3265920" cy="1234426"/>
            </a:xfrm>
          </p:grpSpPr>
          <p:pic>
            <p:nvPicPr>
              <p:cNvPr id="34" name="Picture 4" descr="Похожее изображение"/>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3364" y="1646857"/>
                <a:ext cx="1090149" cy="8115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Скругленный прямоугольник 34"/>
              <p:cNvSpPr/>
              <p:nvPr/>
            </p:nvSpPr>
            <p:spPr>
              <a:xfrm>
                <a:off x="4147792" y="1435415"/>
                <a:ext cx="3265920" cy="1234426"/>
              </a:xfrm>
              <a:prstGeom prst="roundRect">
                <a:avLst/>
              </a:prstGeom>
              <a:noFill/>
              <a:ln w="19050">
                <a:solidFill>
                  <a:srgbClr val="0152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algn="ctr">
                  <a:lnSpc>
                    <a:spcPct val="70000"/>
                  </a:lnSpc>
                </a:pPr>
                <a:endParaRPr lang="ru-RU" sz="1600" b="1" dirty="0">
                  <a:solidFill>
                    <a:schemeClr val="accent2"/>
                  </a:solidFill>
                </a:endParaRPr>
              </a:p>
            </p:txBody>
          </p:sp>
        </p:grpSp>
        <p:sp>
          <p:nvSpPr>
            <p:cNvPr id="33" name="Прямоугольник 32"/>
            <p:cNvSpPr/>
            <p:nvPr/>
          </p:nvSpPr>
          <p:spPr>
            <a:xfrm>
              <a:off x="8105725" y="5253988"/>
              <a:ext cx="2098394" cy="730969"/>
            </a:xfrm>
            <a:prstGeom prst="rect">
              <a:avLst/>
            </a:prstGeom>
          </p:spPr>
          <p:txBody>
            <a:bodyPr wrap="square">
              <a:spAutoFit/>
            </a:bodyPr>
            <a:lstStyle/>
            <a:p>
              <a:pPr algn="ctr"/>
              <a:r>
                <a:rPr lang="en-US" sz="1600" b="1" u="sng" dirty="0">
                  <a:solidFill>
                    <a:srgbClr val="003CFE"/>
                  </a:solidFill>
                  <a:ea typeface="Arial" charset="0"/>
                </a:rPr>
                <a:t>http://mfc.mosreg.ru</a:t>
              </a:r>
              <a:endParaRPr lang="ru-RU" sz="1600" b="1" u="sng" dirty="0">
                <a:solidFill>
                  <a:srgbClr val="003CFE"/>
                </a:solidFill>
                <a:ea typeface="Arial" charset="0"/>
              </a:endParaRPr>
            </a:p>
          </p:txBody>
        </p:sp>
      </p:grpSp>
      <p:sp>
        <p:nvSpPr>
          <p:cNvPr id="37" name="Скругленный прямоугольник 36"/>
          <p:cNvSpPr/>
          <p:nvPr/>
        </p:nvSpPr>
        <p:spPr>
          <a:xfrm>
            <a:off x="1092292" y="2108717"/>
            <a:ext cx="3600635" cy="1354185"/>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0" bIns="45716" numCol="1" spcCol="0" rtlCol="0" fromWordArt="0" anchor="ctr" anchorCtr="0" forceAA="0" compatLnSpc="1">
            <a:prstTxWarp prst="textNoShape">
              <a:avLst/>
            </a:prstTxWarp>
            <a:noAutofit/>
          </a:bodyPr>
          <a:lstStyle/>
          <a:p>
            <a:pPr marL="612000"/>
            <a:r>
              <a:rPr lang="ru-RU" sz="1600" b="1" dirty="0">
                <a:solidFill>
                  <a:schemeClr val="accent5">
                    <a:lumMod val="75000"/>
                  </a:schemeClr>
                </a:solidFill>
              </a:rPr>
              <a:t>ГКУ МО «Московский областной центр поддержки предпринимательства»</a:t>
            </a:r>
          </a:p>
          <a:p>
            <a:pPr marL="612000"/>
            <a:r>
              <a:rPr lang="en-US" altLang="ru-RU" sz="1600" b="1" dirty="0">
                <a:solidFill>
                  <a:schemeClr val="accent2"/>
                </a:solidFill>
                <a:hlinkClick r:id="rId10"/>
              </a:rPr>
              <a:t>http://www.fpmo.ru</a:t>
            </a:r>
            <a:endParaRPr lang="ru-RU" sz="1600" b="1" dirty="0">
              <a:solidFill>
                <a:schemeClr val="accent2"/>
              </a:solidFill>
            </a:endParaRPr>
          </a:p>
        </p:txBody>
      </p:sp>
      <p:pic>
        <p:nvPicPr>
          <p:cNvPr id="39" name="Picture 2" descr="C:\Users\ChernovSV\Desktop\Презентация\2016-10-3_15-10-13_moherb.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2310" y="2242744"/>
            <a:ext cx="455841" cy="5313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ChernovSV\Desktop\Презентация\2016-10-3_15-10-13_moherb.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6285" y="4432020"/>
            <a:ext cx="455841" cy="531336"/>
          </a:xfrm>
          <a:prstGeom prst="rect">
            <a:avLst/>
          </a:prstGeom>
          <a:noFill/>
          <a:extLst>
            <a:ext uri="{909E8E84-426E-40DD-AFC4-6F175D3DCCD1}">
              <a14:hiddenFill xmlns:a14="http://schemas.microsoft.com/office/drawing/2010/main">
                <a:solidFill>
                  <a:srgbClr val="FFFFFF"/>
                </a:solidFill>
              </a14:hiddenFill>
            </a:ext>
          </a:extLst>
        </p:spPr>
      </p:pic>
      <p:sp>
        <p:nvSpPr>
          <p:cNvPr id="18" name="Скругленный прямоугольник 17"/>
          <p:cNvSpPr/>
          <p:nvPr/>
        </p:nvSpPr>
        <p:spPr>
          <a:xfrm>
            <a:off x="5421768" y="4702855"/>
            <a:ext cx="3909557" cy="1026897"/>
          </a:xfrm>
          <a:prstGeom prst="roundRect">
            <a:avLst/>
          </a:prstGeom>
          <a:noFill/>
          <a:ln w="19050">
            <a:solidFill>
              <a:srgbClr val="0152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algn="ctr">
              <a:lnSpc>
                <a:spcPct val="70000"/>
              </a:lnSpc>
            </a:pPr>
            <a:endParaRPr lang="ru-RU" sz="1600" b="1" dirty="0">
              <a:solidFill>
                <a:schemeClr val="accent2"/>
              </a:solidFill>
            </a:endParaRPr>
          </a:p>
        </p:txBody>
      </p:sp>
      <p:sp>
        <p:nvSpPr>
          <p:cNvPr id="2" name="Прямоугольник 1"/>
          <p:cNvSpPr/>
          <p:nvPr/>
        </p:nvSpPr>
        <p:spPr>
          <a:xfrm>
            <a:off x="5935251" y="4863297"/>
            <a:ext cx="3022871" cy="584775"/>
          </a:xfrm>
          <a:prstGeom prst="rect">
            <a:avLst/>
          </a:prstGeom>
        </p:spPr>
        <p:txBody>
          <a:bodyPr wrap="square">
            <a:spAutoFit/>
          </a:bodyPr>
          <a:lstStyle/>
          <a:p>
            <a:pPr marL="57327" algn="ctr" defTabSz="617229"/>
            <a:r>
              <a:rPr lang="ru-RU" sz="1600" b="1" kern="0" dirty="0">
                <a:solidFill>
                  <a:srgbClr val="0070C0"/>
                </a:solidFill>
                <a:cs typeface="Arial"/>
              </a:rPr>
              <a:t>РПГУ </a:t>
            </a:r>
            <a:r>
              <a:rPr lang="ru-RU" sz="1600" b="1" kern="0" dirty="0" smtClean="0">
                <a:solidFill>
                  <a:srgbClr val="0070C0"/>
                </a:solidFill>
                <a:cs typeface="Arial"/>
              </a:rPr>
              <a:t>Московской области </a:t>
            </a:r>
            <a:r>
              <a:rPr lang="en-US" sz="1600" b="1" u="sng" kern="0" dirty="0">
                <a:solidFill>
                  <a:srgbClr val="0152F5"/>
                </a:solidFill>
                <a:cs typeface="Arial"/>
              </a:rPr>
              <a:t>https://uslugi.mosreg.ru/</a:t>
            </a:r>
            <a:endParaRPr lang="ru-RU" sz="1600" b="1" u="sng" kern="0" dirty="0">
              <a:solidFill>
                <a:srgbClr val="0152F5"/>
              </a:solidFill>
              <a:cs typeface="Arial"/>
            </a:endParaRPr>
          </a:p>
        </p:txBody>
      </p:sp>
      <p:pic>
        <p:nvPicPr>
          <p:cNvPr id="20" name="Picture 2" descr="C:\Users\ChernovSV\Desktop\Презентация\2016-10-3_15-10-13_moherb.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4303" y="4863297"/>
            <a:ext cx="455841" cy="53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8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Номер слайда 21"/>
          <p:cNvSpPr>
            <a:spLocks noGrp="1"/>
          </p:cNvSpPr>
          <p:nvPr>
            <p:ph type="sldNum" sz="quarter" idx="4294967295"/>
          </p:nvPr>
        </p:nvSpPr>
        <p:spPr>
          <a:xfrm>
            <a:off x="9079021" y="6311428"/>
            <a:ext cx="506908" cy="184666"/>
          </a:xfrm>
          <a:prstGeom prst="rect">
            <a:avLst/>
          </a:prstGeom>
        </p:spPr>
        <p:txBody>
          <a:bodyPr/>
          <a:lstStyle/>
          <a:p>
            <a:r>
              <a:rPr lang="ru-RU" altLang="ru-RU" sz="1200" dirty="0" smtClean="0"/>
              <a:t>11</a:t>
            </a:r>
            <a:endParaRPr lang="ru-RU" altLang="ru-RU" sz="1200" dirty="0"/>
          </a:p>
        </p:txBody>
      </p:sp>
      <p:sp>
        <p:nvSpPr>
          <p:cNvPr id="40963" name="TextBox 9"/>
          <p:cNvSpPr txBox="1">
            <a:spLocks noChangeArrowheads="1"/>
          </p:cNvSpPr>
          <p:nvPr/>
        </p:nvSpPr>
        <p:spPr bwMode="auto">
          <a:xfrm>
            <a:off x="9059862" y="642937"/>
            <a:ext cx="629444" cy="369332"/>
          </a:xfrm>
          <a:prstGeom prst="rect">
            <a:avLst/>
          </a:prstGeom>
          <a:noFill/>
          <a:ln w="9525">
            <a:noFill/>
            <a:miter lim="800000"/>
            <a:headEnd/>
            <a:tailEnd/>
          </a:ln>
        </p:spPr>
        <p:txBody>
          <a:bodyPr>
            <a:spAutoFit/>
          </a:bodyPr>
          <a:lstStyle/>
          <a:p>
            <a:pPr eaLnBrk="1" hangingPunct="1"/>
            <a:endParaRPr lang="en-US" altLang="ru-RU">
              <a:latin typeface="Calibri" pitchFamily="34" charset="0"/>
            </a:endParaRPr>
          </a:p>
        </p:txBody>
      </p:sp>
      <p:sp>
        <p:nvSpPr>
          <p:cNvPr id="40964" name="Прямоугольник 4"/>
          <p:cNvSpPr>
            <a:spLocks noChangeArrowheads="1"/>
          </p:cNvSpPr>
          <p:nvPr/>
        </p:nvSpPr>
        <p:spPr bwMode="auto">
          <a:xfrm>
            <a:off x="852587" y="832545"/>
            <a:ext cx="7717135" cy="442429"/>
          </a:xfrm>
          <a:prstGeom prst="rect">
            <a:avLst/>
          </a:prstGeom>
          <a:noFill/>
          <a:ln w="9525">
            <a:noFill/>
            <a:miter lim="800000"/>
            <a:headEnd/>
            <a:tailEnd/>
          </a:ln>
        </p:spPr>
        <p:txBody>
          <a:bodyPr>
            <a:spAutoFit/>
          </a:bodyPr>
          <a:lstStyle/>
          <a:p>
            <a:pPr algn="ctr"/>
            <a:r>
              <a:rPr lang="en-US" altLang="ru-RU" sz="2275" b="1" dirty="0">
                <a:solidFill>
                  <a:schemeClr val="tx2"/>
                </a:solidFill>
              </a:rPr>
              <a:t>ООО </a:t>
            </a:r>
            <a:r>
              <a:rPr lang="en-US" altLang="ru-RU" sz="2275" b="1" dirty="0" smtClean="0">
                <a:solidFill>
                  <a:schemeClr val="tx2"/>
                </a:solidFill>
              </a:rPr>
              <a:t>«</a:t>
            </a:r>
            <a:r>
              <a:rPr lang="ru-RU" altLang="ru-RU" sz="2275" b="1" dirty="0" smtClean="0">
                <a:solidFill>
                  <a:schemeClr val="tx2"/>
                </a:solidFill>
              </a:rPr>
              <a:t>МЯСОКОМБИНАТ ЭКО</a:t>
            </a:r>
            <a:r>
              <a:rPr lang="en-US" altLang="ru-RU" sz="2275" b="1" dirty="0" smtClean="0">
                <a:solidFill>
                  <a:schemeClr val="tx2"/>
                </a:solidFill>
              </a:rPr>
              <a:t>»</a:t>
            </a:r>
            <a:endParaRPr lang="ru-RU" altLang="ru-RU" sz="2275" b="1" dirty="0">
              <a:solidFill>
                <a:schemeClr val="tx2"/>
              </a:solidFill>
            </a:endParaRPr>
          </a:p>
        </p:txBody>
      </p:sp>
      <p:sp>
        <p:nvSpPr>
          <p:cNvPr id="40965" name="TextBox 11"/>
          <p:cNvSpPr txBox="1">
            <a:spLocks noChangeArrowheads="1"/>
          </p:cNvSpPr>
          <p:nvPr/>
        </p:nvSpPr>
        <p:spPr bwMode="auto">
          <a:xfrm>
            <a:off x="3503217" y="1617375"/>
            <a:ext cx="5895875" cy="2092881"/>
          </a:xfrm>
          <a:prstGeom prst="rect">
            <a:avLst/>
          </a:prstGeom>
          <a:noFill/>
          <a:ln w="9525">
            <a:noFill/>
            <a:miter lim="800000"/>
            <a:headEnd/>
            <a:tailEnd/>
          </a:ln>
        </p:spPr>
        <p:txBody>
          <a:bodyPr>
            <a:spAutoFit/>
          </a:bodyPr>
          <a:lstStyle/>
          <a:p>
            <a:r>
              <a:rPr lang="ru-RU" altLang="ru-RU" sz="1625" dirty="0" smtClean="0">
                <a:solidFill>
                  <a:schemeClr val="tx2"/>
                </a:solidFill>
                <a:latin typeface="Calibri" pitchFamily="34" charset="0"/>
              </a:rPr>
              <a:t>Предприятие выпускает продукцию под брендом «Бахрушин». «Мясокомбинат ЭКО» является современным, мощным предприятием мясоперерабатывающей отрасли, построенным специально для производства высококлассных продуктов питания. Оснащено новейшим оборудованием. В ассортименте более 200 наименований продукции из высококачественного российского сырья с использованием современных технологий производства и контроля качества.  </a:t>
            </a:r>
            <a:endParaRPr lang="ru-RU" altLang="ru-RU" sz="1625" dirty="0">
              <a:solidFill>
                <a:schemeClr val="tx2"/>
              </a:solidFill>
              <a:latin typeface="Calibri" pitchFamily="34" charset="0"/>
            </a:endParaRPr>
          </a:p>
        </p:txBody>
      </p:sp>
      <p:sp>
        <p:nvSpPr>
          <p:cNvPr id="13" name="TextBox 12"/>
          <p:cNvSpPr txBox="1"/>
          <p:nvPr/>
        </p:nvSpPr>
        <p:spPr>
          <a:xfrm>
            <a:off x="5748946" y="3710256"/>
            <a:ext cx="3516912" cy="2600712"/>
          </a:xfrm>
          <a:prstGeom prst="rect">
            <a:avLst/>
          </a:prstGeom>
          <a:noFill/>
        </p:spPr>
        <p:txBody>
          <a:bodyPr wrap="square">
            <a:spAutoFit/>
          </a:bodyPr>
          <a:lstStyle/>
          <a:p>
            <a:pPr algn="r">
              <a:defRPr/>
            </a:pPr>
            <a:r>
              <a:rPr lang="ru-RU" altLang="ru-RU" sz="1600" dirty="0" smtClean="0">
                <a:solidFill>
                  <a:schemeClr val="tx2"/>
                </a:solidFill>
                <a:latin typeface="Calibri" pitchFamily="34" charset="0"/>
              </a:rPr>
              <a:t>Субсидии получены по двум направлениям: модернизация производства товаров (работ, услуг</a:t>
            </a:r>
            <a:r>
              <a:rPr lang="ru-RU" altLang="ru-RU" sz="1600" smtClean="0">
                <a:solidFill>
                  <a:schemeClr val="tx2"/>
                </a:solidFill>
                <a:latin typeface="Calibri" pitchFamily="34" charset="0"/>
              </a:rPr>
              <a:t>)     и </a:t>
            </a:r>
            <a:r>
              <a:rPr lang="ru-RU" altLang="ru-RU" sz="1600" dirty="0" smtClean="0">
                <a:solidFill>
                  <a:schemeClr val="tx2"/>
                </a:solidFill>
                <a:latin typeface="Calibri" pitchFamily="34" charset="0"/>
              </a:rPr>
              <a:t>лизинг оборудования</a:t>
            </a:r>
          </a:p>
          <a:p>
            <a:pPr algn="r">
              <a:defRPr/>
            </a:pPr>
            <a:endParaRPr lang="ru-RU" altLang="ru-RU" sz="1600" dirty="0">
              <a:solidFill>
                <a:schemeClr val="tx2"/>
              </a:solidFill>
              <a:latin typeface="Calibri" pitchFamily="34" charset="0"/>
            </a:endParaRPr>
          </a:p>
          <a:p>
            <a:pPr algn="r">
              <a:spcAft>
                <a:spcPts val="0"/>
              </a:spcAft>
              <a:defRPr/>
            </a:pPr>
            <a:r>
              <a:rPr lang="ru-RU" altLang="ru-RU" dirty="0" smtClean="0">
                <a:solidFill>
                  <a:schemeClr val="tx2"/>
                </a:solidFill>
                <a:latin typeface="Calibri" pitchFamily="34" charset="0"/>
              </a:rPr>
              <a:t>Лизинг оборудования:</a:t>
            </a:r>
            <a:r>
              <a:rPr lang="ru-RU" dirty="0" smtClean="0">
                <a:solidFill>
                  <a:schemeClr val="tx2">
                    <a:lumMod val="50000"/>
                  </a:schemeClr>
                </a:solidFill>
              </a:rPr>
              <a:t>  </a:t>
            </a:r>
          </a:p>
          <a:p>
            <a:pPr algn="r">
              <a:spcAft>
                <a:spcPts val="0"/>
              </a:spcAft>
              <a:defRPr/>
            </a:pPr>
            <a:r>
              <a:rPr lang="ru-RU" altLang="ru-RU" sz="1625" dirty="0" smtClean="0">
                <a:solidFill>
                  <a:schemeClr val="tx2"/>
                </a:solidFill>
                <a:latin typeface="Calibri" pitchFamily="34" charset="0"/>
              </a:rPr>
              <a:t>2014 </a:t>
            </a:r>
            <a:r>
              <a:rPr lang="ru-RU" altLang="ru-RU" sz="1625" dirty="0">
                <a:solidFill>
                  <a:schemeClr val="tx2"/>
                </a:solidFill>
                <a:latin typeface="Calibri" pitchFamily="34" charset="0"/>
              </a:rPr>
              <a:t>год – </a:t>
            </a:r>
            <a:r>
              <a:rPr lang="ru-RU" altLang="ru-RU" sz="1625" dirty="0" smtClean="0">
                <a:solidFill>
                  <a:schemeClr val="tx2"/>
                </a:solidFill>
                <a:latin typeface="Calibri" pitchFamily="34" charset="0"/>
              </a:rPr>
              <a:t>2 885,8 тыс. </a:t>
            </a:r>
            <a:r>
              <a:rPr lang="ru-RU" altLang="ru-RU" sz="1625" dirty="0">
                <a:solidFill>
                  <a:schemeClr val="tx2"/>
                </a:solidFill>
                <a:latin typeface="Calibri" pitchFamily="34" charset="0"/>
              </a:rPr>
              <a:t>руб. </a:t>
            </a:r>
          </a:p>
          <a:p>
            <a:pPr algn="r">
              <a:spcAft>
                <a:spcPts val="0"/>
              </a:spcAft>
              <a:defRPr/>
            </a:pPr>
            <a:r>
              <a:rPr lang="ru-RU" altLang="ru-RU" sz="1625" dirty="0">
                <a:solidFill>
                  <a:schemeClr val="tx2"/>
                </a:solidFill>
                <a:latin typeface="Calibri" pitchFamily="34" charset="0"/>
              </a:rPr>
              <a:t>2015 год – 1 </a:t>
            </a:r>
            <a:r>
              <a:rPr lang="ru-RU" altLang="ru-RU" sz="1625" dirty="0" smtClean="0">
                <a:solidFill>
                  <a:schemeClr val="tx2"/>
                </a:solidFill>
                <a:latin typeface="Calibri" pitchFamily="34" charset="0"/>
              </a:rPr>
              <a:t>963,6 </a:t>
            </a:r>
            <a:r>
              <a:rPr lang="ru-RU" altLang="ru-RU" sz="1625" dirty="0">
                <a:solidFill>
                  <a:schemeClr val="tx2"/>
                </a:solidFill>
                <a:latin typeface="Calibri" pitchFamily="34" charset="0"/>
              </a:rPr>
              <a:t>тыс. руб.</a:t>
            </a:r>
          </a:p>
          <a:p>
            <a:pPr algn="r">
              <a:spcAft>
                <a:spcPts val="0"/>
              </a:spcAft>
              <a:defRPr/>
            </a:pPr>
            <a:r>
              <a:rPr lang="ru-RU" altLang="ru-RU" sz="1625" dirty="0">
                <a:solidFill>
                  <a:schemeClr val="tx2"/>
                </a:solidFill>
                <a:latin typeface="Calibri" pitchFamily="34" charset="0"/>
              </a:rPr>
              <a:t>2016 год – </a:t>
            </a:r>
            <a:r>
              <a:rPr lang="ru-RU" altLang="ru-RU" sz="1625" dirty="0" smtClean="0">
                <a:solidFill>
                  <a:schemeClr val="tx2"/>
                </a:solidFill>
                <a:latin typeface="Calibri" pitchFamily="34" charset="0"/>
              </a:rPr>
              <a:t> 430,9 </a:t>
            </a:r>
            <a:r>
              <a:rPr lang="ru-RU" altLang="ru-RU" sz="1625" dirty="0">
                <a:solidFill>
                  <a:schemeClr val="tx2"/>
                </a:solidFill>
                <a:latin typeface="Calibri" pitchFamily="34" charset="0"/>
              </a:rPr>
              <a:t>тыс. руб.</a:t>
            </a:r>
          </a:p>
          <a:p>
            <a:pPr algn="r">
              <a:spcAft>
                <a:spcPts val="0"/>
              </a:spcAft>
              <a:defRPr/>
            </a:pPr>
            <a:endParaRPr lang="ru-RU" altLang="ru-RU" sz="1625" dirty="0">
              <a:solidFill>
                <a:schemeClr val="tx2"/>
              </a:solidFill>
              <a:latin typeface="Calibri" pitchFamily="34" charset="0"/>
            </a:endParaRPr>
          </a:p>
        </p:txBody>
      </p:sp>
      <p:sp>
        <p:nvSpPr>
          <p:cNvPr id="40967" name="Прямоугольник 13"/>
          <p:cNvSpPr>
            <a:spLocks noChangeArrowheads="1"/>
          </p:cNvSpPr>
          <p:nvPr/>
        </p:nvSpPr>
        <p:spPr bwMode="auto">
          <a:xfrm>
            <a:off x="7563911" y="1274974"/>
            <a:ext cx="1876723" cy="342401"/>
          </a:xfrm>
          <a:prstGeom prst="rect">
            <a:avLst/>
          </a:prstGeom>
          <a:noFill/>
          <a:ln w="9525">
            <a:noFill/>
            <a:miter lim="800000"/>
            <a:headEnd/>
            <a:tailEnd/>
          </a:ln>
        </p:spPr>
        <p:txBody>
          <a:bodyPr>
            <a:spAutoFit/>
          </a:bodyPr>
          <a:lstStyle/>
          <a:p>
            <a:pPr algn="r"/>
            <a:r>
              <a:rPr lang="ru-RU" altLang="ru-RU" sz="1625" i="1" dirty="0" smtClean="0">
                <a:solidFill>
                  <a:schemeClr val="tx2"/>
                </a:solidFill>
                <a:latin typeface="Calibri" pitchFamily="34" charset="0"/>
              </a:rPr>
              <a:t>Дмитровский </a:t>
            </a:r>
            <a:r>
              <a:rPr lang="ru-RU" altLang="ru-RU" sz="1625" i="1" dirty="0" err="1" smtClean="0">
                <a:solidFill>
                  <a:schemeClr val="tx2"/>
                </a:solidFill>
                <a:latin typeface="Calibri" pitchFamily="34" charset="0"/>
              </a:rPr>
              <a:t>м.р</a:t>
            </a:r>
            <a:r>
              <a:rPr lang="ru-RU" altLang="ru-RU" sz="1625" i="1" dirty="0" smtClean="0">
                <a:solidFill>
                  <a:schemeClr val="tx2"/>
                </a:solidFill>
                <a:latin typeface="Calibri" pitchFamily="34" charset="0"/>
              </a:rPr>
              <a:t>. </a:t>
            </a:r>
            <a:endParaRPr lang="ru-RU" altLang="ru-RU" sz="1625" i="1" dirty="0">
              <a:solidFill>
                <a:schemeClr val="tx2"/>
              </a:solidFill>
              <a:latin typeface="Calibri" pitchFamily="34"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67" y="1707502"/>
            <a:ext cx="2657958" cy="1722836"/>
          </a:xfrm>
          <a:prstGeom prst="rect">
            <a:avLst/>
          </a:prstGeom>
        </p:spPr>
      </p:pic>
      <p:graphicFrame>
        <p:nvGraphicFramePr>
          <p:cNvPr id="11" name="Объект 10"/>
          <p:cNvGraphicFramePr>
            <a:graphicFrameLocks noChangeAspect="1"/>
          </p:cNvGraphicFramePr>
          <p:nvPr>
            <p:extLst>
              <p:ext uri="{D42A27DB-BD31-4B8C-83A1-F6EECF244321}">
                <p14:modId xmlns:p14="http://schemas.microsoft.com/office/powerpoint/2010/main" val="3006766898"/>
              </p:ext>
            </p:extLst>
          </p:nvPr>
        </p:nvGraphicFramePr>
        <p:xfrm>
          <a:off x="9015481" y="350773"/>
          <a:ext cx="500754" cy="584328"/>
        </p:xfrm>
        <a:graphic>
          <a:graphicData uri="http://schemas.openxmlformats.org/presentationml/2006/ole">
            <mc:AlternateContent xmlns:mc="http://schemas.openxmlformats.org/markup-compatibility/2006">
              <mc:Choice xmlns:v="urn:schemas-microsoft-com:vml" Requires="v">
                <p:oleObj spid="_x0000_s13354" r:id="rId5" imgW="2919984" imgH="3642360" progId="">
                  <p:embed/>
                </p:oleObj>
              </mc:Choice>
              <mc:Fallback>
                <p:oleObj r:id="rId5" imgW="2919984" imgH="3642360" progId="">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481" y="350773"/>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120" y="3710256"/>
            <a:ext cx="3480923" cy="2018452"/>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1512" y="4719482"/>
            <a:ext cx="2480342" cy="1565664"/>
          </a:xfrm>
          <a:prstGeom prst="rect">
            <a:avLst/>
          </a:prstGeom>
        </p:spPr>
      </p:pic>
    </p:spTree>
    <p:extLst>
      <p:ext uri="{BB962C8B-B14F-4D97-AF65-F5344CB8AC3E}">
        <p14:creationId xmlns:p14="http://schemas.microsoft.com/office/powerpoint/2010/main" val="310139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6008" y="2371975"/>
            <a:ext cx="7621438" cy="553998"/>
          </a:xfrm>
        </p:spPr>
        <p:txBody>
          <a:bodyPr/>
          <a:lstStyle/>
          <a:p>
            <a:pPr algn="ctr" fontAlgn="auto">
              <a:spcBef>
                <a:spcPts val="0"/>
              </a:spcBef>
              <a:spcAft>
                <a:spcPts val="0"/>
              </a:spcAft>
              <a:defRPr/>
            </a:pPr>
            <a:r>
              <a:rPr lang="ru-RU" sz="3600" dirty="0" smtClean="0">
                <a:solidFill>
                  <a:srgbClr val="23669D"/>
                </a:solidFill>
                <a:latin typeface="+mn-lt"/>
                <a:cs typeface="Arial" panose="020B0604020202020204" pitchFamily="34" charset="0"/>
              </a:rPr>
              <a:t>БЛАГОДАРИМ ЗА ВНИМАНИЕ !</a:t>
            </a:r>
            <a:endParaRPr lang="ru-RU" sz="3600" u="sng" dirty="0">
              <a:latin typeface="+mn-lt"/>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113978100"/>
              </p:ext>
            </p:extLst>
          </p:nvPr>
        </p:nvGraphicFramePr>
        <p:xfrm>
          <a:off x="9015481" y="350773"/>
          <a:ext cx="500754" cy="584328"/>
        </p:xfrm>
        <a:graphic>
          <a:graphicData uri="http://schemas.openxmlformats.org/presentationml/2006/ole">
            <mc:AlternateContent xmlns:mc="http://schemas.openxmlformats.org/markup-compatibility/2006">
              <mc:Choice xmlns:v="urn:schemas-microsoft-com:vml" Requires="v">
                <p:oleObj spid="_x0000_s15366" r:id="rId3" imgW="2919984" imgH="3642360" progId="">
                  <p:embed/>
                </p:oleObj>
              </mc:Choice>
              <mc:Fallback>
                <p:oleObj r:id="rId3" imgW="2919984" imgH="3642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481" y="350773"/>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Заголовок 1"/>
          <p:cNvSpPr txBox="1">
            <a:spLocks/>
          </p:cNvSpPr>
          <p:nvPr/>
        </p:nvSpPr>
        <p:spPr bwMode="auto">
          <a:xfrm>
            <a:off x="1255916" y="4853917"/>
            <a:ext cx="7621438"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fontAlgn="auto">
              <a:spcBef>
                <a:spcPts val="0"/>
              </a:spcBef>
              <a:spcAft>
                <a:spcPts val="0"/>
              </a:spcAft>
              <a:defRPr/>
            </a:pPr>
            <a:r>
              <a:rPr lang="ru-RU" sz="1600" b="0" kern="0" dirty="0" smtClean="0">
                <a:latin typeface="+mn-lt"/>
              </a:rPr>
              <a:t>Министерство инвестиций и инноваций Московской области</a:t>
            </a:r>
          </a:p>
          <a:p>
            <a:pPr algn="ctr" fontAlgn="auto">
              <a:spcBef>
                <a:spcPts val="0"/>
              </a:spcBef>
              <a:spcAft>
                <a:spcPts val="0"/>
              </a:spcAft>
              <a:defRPr/>
            </a:pPr>
            <a:r>
              <a:rPr lang="ru-RU" sz="1600" b="0" kern="0" dirty="0" smtClean="0">
                <a:latin typeface="+mn-lt"/>
              </a:rPr>
              <a:t>Управление поддержки и развития предпринимательства</a:t>
            </a:r>
          </a:p>
          <a:p>
            <a:pPr algn="ctr" fontAlgn="auto">
              <a:spcBef>
                <a:spcPts val="0"/>
              </a:spcBef>
              <a:spcAft>
                <a:spcPts val="0"/>
              </a:spcAft>
              <a:defRPr/>
            </a:pPr>
            <a:r>
              <a:rPr lang="ru-RU" sz="1600" b="0" kern="0" dirty="0" smtClean="0">
                <a:latin typeface="+mn-lt"/>
              </a:rPr>
              <a:t>8(498)602-08-00</a:t>
            </a:r>
          </a:p>
          <a:p>
            <a:pPr algn="ctr" fontAlgn="auto">
              <a:spcBef>
                <a:spcPts val="0"/>
              </a:spcBef>
              <a:spcAft>
                <a:spcPts val="0"/>
              </a:spcAft>
              <a:defRPr/>
            </a:pPr>
            <a:endParaRPr lang="ru-RU" sz="1600" kern="0" dirty="0">
              <a:latin typeface="+mn-lt"/>
            </a:endParaRPr>
          </a:p>
        </p:txBody>
      </p:sp>
    </p:spTree>
    <p:extLst>
      <p:ext uri="{BB962C8B-B14F-4D97-AF65-F5344CB8AC3E}">
        <p14:creationId xmlns:p14="http://schemas.microsoft.com/office/powerpoint/2010/main" val="427652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Номер слайда 21"/>
          <p:cNvSpPr>
            <a:spLocks noGrp="1"/>
          </p:cNvSpPr>
          <p:nvPr>
            <p:ph type="sldNum" sz="quarter" idx="4294967295"/>
          </p:nvPr>
        </p:nvSpPr>
        <p:spPr>
          <a:xfrm>
            <a:off x="9121130" y="6350139"/>
            <a:ext cx="506908" cy="407591"/>
          </a:xfrm>
          <a:prstGeom prst="rect">
            <a:avLst/>
          </a:prstGeom>
        </p:spPr>
        <p:txBody>
          <a:bodyPr/>
          <a:lstStyle/>
          <a:p>
            <a:r>
              <a:rPr lang="ru-RU" altLang="ru-RU" sz="1200" dirty="0" smtClean="0"/>
              <a:t>2</a:t>
            </a:r>
            <a:endParaRPr lang="ru-RU" altLang="ru-RU" sz="1200" dirty="0"/>
          </a:p>
        </p:txBody>
      </p:sp>
      <p:sp>
        <p:nvSpPr>
          <p:cNvPr id="32771" name="TextBox 9"/>
          <p:cNvSpPr txBox="1">
            <a:spLocks noChangeArrowheads="1"/>
          </p:cNvSpPr>
          <p:nvPr/>
        </p:nvSpPr>
        <p:spPr bwMode="auto">
          <a:xfrm>
            <a:off x="9059862" y="642937"/>
            <a:ext cx="629444" cy="369332"/>
          </a:xfrm>
          <a:prstGeom prst="rect">
            <a:avLst/>
          </a:prstGeom>
          <a:noFill/>
          <a:ln w="9525">
            <a:noFill/>
            <a:miter lim="800000"/>
            <a:headEnd/>
            <a:tailEnd/>
          </a:ln>
        </p:spPr>
        <p:txBody>
          <a:bodyPr>
            <a:spAutoFit/>
          </a:bodyPr>
          <a:lstStyle/>
          <a:p>
            <a:pPr eaLnBrk="1" hangingPunct="1"/>
            <a:endParaRPr lang="en-US" altLang="ru-RU">
              <a:latin typeface="Calibri"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494728048"/>
              </p:ext>
            </p:extLst>
          </p:nvPr>
        </p:nvGraphicFramePr>
        <p:xfrm>
          <a:off x="447898" y="1076781"/>
          <a:ext cx="9030027" cy="2370996"/>
        </p:xfrm>
        <a:graphic>
          <a:graphicData uri="http://schemas.openxmlformats.org/drawingml/2006/table">
            <a:tbl>
              <a:tblPr firstRow="1" firstCol="1" bandRow="1">
                <a:tableStyleId>{5C22544A-7EE6-4342-B048-85BDC9FD1C3A}</a:tableStyleId>
              </a:tblPr>
              <a:tblGrid>
                <a:gridCol w="1695227"/>
                <a:gridCol w="1415831"/>
                <a:gridCol w="1173602"/>
                <a:gridCol w="1173602"/>
                <a:gridCol w="1173602"/>
                <a:gridCol w="1173602"/>
                <a:gridCol w="1224561"/>
              </a:tblGrid>
              <a:tr h="341472">
                <a:tc rowSpan="2">
                  <a:txBody>
                    <a:bodyPr/>
                    <a:lstStyle/>
                    <a:p>
                      <a:pPr algn="just">
                        <a:spcAft>
                          <a:spcPts val="0"/>
                        </a:spcAft>
                      </a:pPr>
                      <a:r>
                        <a:rPr lang="ru-RU" sz="1800" dirty="0">
                          <a:solidFill>
                            <a:srgbClr val="002060"/>
                          </a:solidFill>
                          <a:effectLst/>
                        </a:rPr>
                        <a:t> </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gn="ctr">
                        <a:spcAft>
                          <a:spcPts val="0"/>
                        </a:spcAft>
                      </a:pPr>
                      <a:r>
                        <a:rPr lang="ru-RU" sz="1800" dirty="0" smtClean="0">
                          <a:solidFill>
                            <a:srgbClr val="002060"/>
                          </a:solidFill>
                          <a:effectLst/>
                        </a:rPr>
                        <a:t>2014 год</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ru-RU"/>
                    </a:p>
                  </a:txBody>
                  <a:tcPr/>
                </a:tc>
                <a:tc gridSpan="2">
                  <a:txBody>
                    <a:bodyPr/>
                    <a:lstStyle/>
                    <a:p>
                      <a:pPr algn="ctr">
                        <a:spcAft>
                          <a:spcPts val="0"/>
                        </a:spcAft>
                      </a:pPr>
                      <a:r>
                        <a:rPr lang="ru-RU" sz="1800" dirty="0" smtClean="0">
                          <a:solidFill>
                            <a:srgbClr val="002060"/>
                          </a:solidFill>
                          <a:effectLst/>
                        </a:rPr>
                        <a:t>2015 </a:t>
                      </a:r>
                      <a:r>
                        <a:rPr lang="ru-RU" sz="1800" dirty="0">
                          <a:solidFill>
                            <a:srgbClr val="002060"/>
                          </a:solidFill>
                          <a:effectLst/>
                        </a:rPr>
                        <a:t>год</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ru-RU"/>
                    </a:p>
                  </a:txBody>
                  <a:tcPr/>
                </a:tc>
                <a:tc gridSpan="2">
                  <a:txBody>
                    <a:bodyPr/>
                    <a:lstStyle/>
                    <a:p>
                      <a:pPr algn="ctr">
                        <a:spcAft>
                          <a:spcPts val="0"/>
                        </a:spcAft>
                      </a:pPr>
                      <a:r>
                        <a:rPr lang="ru-RU" sz="1800" dirty="0" smtClean="0">
                          <a:solidFill>
                            <a:srgbClr val="002060"/>
                          </a:solidFill>
                          <a:effectLst/>
                        </a:rPr>
                        <a:t>2016 </a:t>
                      </a:r>
                      <a:r>
                        <a:rPr lang="ru-RU" sz="1800" dirty="0">
                          <a:solidFill>
                            <a:srgbClr val="002060"/>
                          </a:solidFill>
                          <a:effectLst/>
                        </a:rPr>
                        <a:t>год</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ru-RU"/>
                    </a:p>
                  </a:txBody>
                  <a:tcPr/>
                </a:tc>
              </a:tr>
              <a:tr h="582202">
                <a:tc vMerge="1">
                  <a:txBody>
                    <a:bodyPr/>
                    <a:lstStyle/>
                    <a:p>
                      <a:endParaRPr lang="ru-RU"/>
                    </a:p>
                  </a:txBody>
                  <a:tcPr/>
                </a:tc>
                <a:tc>
                  <a:txBody>
                    <a:bodyPr/>
                    <a:lstStyle/>
                    <a:p>
                      <a:pPr algn="just">
                        <a:spcAft>
                          <a:spcPts val="0"/>
                        </a:spcAft>
                      </a:pPr>
                      <a:r>
                        <a:rPr lang="ru-RU" sz="1600" b="1" dirty="0" smtClean="0">
                          <a:solidFill>
                            <a:srgbClr val="002060"/>
                          </a:solidFill>
                          <a:effectLst/>
                        </a:rPr>
                        <a:t>субъекты</a:t>
                      </a:r>
                      <a:endParaRPr lang="ru-RU" sz="1600" b="1" dirty="0">
                        <a:solidFill>
                          <a:srgbClr val="002060"/>
                        </a:solidFill>
                        <a:effectLst/>
                      </a:endParaRPr>
                    </a:p>
                    <a:p>
                      <a:pPr algn="just">
                        <a:spcAft>
                          <a:spcPts val="0"/>
                        </a:spcAft>
                      </a:pPr>
                      <a:r>
                        <a:rPr lang="ru-RU" sz="1600" b="1" dirty="0">
                          <a:solidFill>
                            <a:srgbClr val="002060"/>
                          </a:solidFill>
                          <a:effectLst/>
                        </a:rPr>
                        <a:t>МСП, ед</a:t>
                      </a:r>
                      <a:r>
                        <a:rPr lang="ru-RU" sz="1600" b="1" dirty="0" smtClean="0">
                          <a:solidFill>
                            <a:srgbClr val="002060"/>
                          </a:solidFill>
                          <a:effectLst/>
                        </a:rPr>
                        <a:t>.</a:t>
                      </a:r>
                    </a:p>
                    <a:p>
                      <a:pPr algn="just">
                        <a:spcAft>
                          <a:spcPts val="0"/>
                        </a:spcAft>
                      </a:pP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smtClean="0">
                          <a:solidFill>
                            <a:srgbClr val="002060"/>
                          </a:solidFill>
                          <a:effectLst/>
                        </a:rPr>
                        <a:t>сумма, </a:t>
                      </a:r>
                    </a:p>
                    <a:p>
                      <a:pPr algn="just">
                        <a:spcAft>
                          <a:spcPts val="0"/>
                        </a:spcAft>
                      </a:pPr>
                      <a:r>
                        <a:rPr lang="ru-RU" sz="1600" b="1" dirty="0" err="1" smtClean="0">
                          <a:solidFill>
                            <a:srgbClr val="002060"/>
                          </a:solidFill>
                          <a:effectLst/>
                        </a:rPr>
                        <a:t>млн</a:t>
                      </a:r>
                      <a:r>
                        <a:rPr lang="ru-RU" sz="1600" b="1" dirty="0" smtClean="0">
                          <a:solidFill>
                            <a:srgbClr val="002060"/>
                          </a:solidFill>
                          <a:effectLst/>
                        </a:rPr>
                        <a:t> </a:t>
                      </a:r>
                      <a:r>
                        <a:rPr lang="ru-RU" sz="1600" b="1" dirty="0">
                          <a:solidFill>
                            <a:srgbClr val="002060"/>
                          </a:solidFill>
                          <a:effectLst/>
                        </a:rPr>
                        <a:t>руб.</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smtClean="0">
                          <a:solidFill>
                            <a:srgbClr val="002060"/>
                          </a:solidFill>
                          <a:effectLst/>
                        </a:rPr>
                        <a:t>субъекты</a:t>
                      </a:r>
                      <a:endParaRPr lang="ru-RU" sz="1600" b="1" dirty="0">
                        <a:solidFill>
                          <a:srgbClr val="002060"/>
                        </a:solidFill>
                        <a:effectLst/>
                      </a:endParaRPr>
                    </a:p>
                    <a:p>
                      <a:pPr algn="just">
                        <a:spcAft>
                          <a:spcPts val="0"/>
                        </a:spcAft>
                      </a:pPr>
                      <a:r>
                        <a:rPr lang="ru-RU" sz="1600" b="1" dirty="0">
                          <a:solidFill>
                            <a:srgbClr val="002060"/>
                          </a:solidFill>
                          <a:effectLst/>
                        </a:rPr>
                        <a:t>МСП, ед.</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smtClean="0">
                          <a:solidFill>
                            <a:srgbClr val="002060"/>
                          </a:solidFill>
                          <a:effectLst/>
                        </a:rPr>
                        <a:t>сумма, </a:t>
                      </a:r>
                    </a:p>
                    <a:p>
                      <a:pPr algn="just">
                        <a:spcAft>
                          <a:spcPts val="0"/>
                        </a:spcAft>
                      </a:pPr>
                      <a:r>
                        <a:rPr lang="ru-RU" sz="1600" b="1" dirty="0" err="1" smtClean="0">
                          <a:solidFill>
                            <a:srgbClr val="002060"/>
                          </a:solidFill>
                          <a:effectLst/>
                        </a:rPr>
                        <a:t>млн</a:t>
                      </a:r>
                      <a:r>
                        <a:rPr lang="ru-RU" sz="1600" b="1" dirty="0" smtClean="0">
                          <a:solidFill>
                            <a:srgbClr val="002060"/>
                          </a:solidFill>
                          <a:effectLst/>
                        </a:rPr>
                        <a:t> </a:t>
                      </a:r>
                      <a:r>
                        <a:rPr lang="ru-RU" sz="1600" b="1" dirty="0">
                          <a:solidFill>
                            <a:srgbClr val="002060"/>
                          </a:solidFill>
                          <a:effectLst/>
                        </a:rPr>
                        <a:t>руб.</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a:solidFill>
                            <a:srgbClr val="002060"/>
                          </a:solidFill>
                          <a:effectLst/>
                        </a:rPr>
                        <a:t>субъекты</a:t>
                      </a:r>
                    </a:p>
                    <a:p>
                      <a:pPr algn="just">
                        <a:spcAft>
                          <a:spcPts val="0"/>
                        </a:spcAft>
                      </a:pPr>
                      <a:r>
                        <a:rPr lang="ru-RU" sz="1600" b="1" dirty="0">
                          <a:solidFill>
                            <a:srgbClr val="002060"/>
                          </a:solidFill>
                          <a:effectLst/>
                        </a:rPr>
                        <a:t>МСП, ед.</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a:solidFill>
                            <a:srgbClr val="002060"/>
                          </a:solidFill>
                          <a:effectLst/>
                        </a:rPr>
                        <a:t>сумма, </a:t>
                      </a:r>
                    </a:p>
                    <a:p>
                      <a:pPr algn="just">
                        <a:spcAft>
                          <a:spcPts val="0"/>
                        </a:spcAft>
                      </a:pPr>
                      <a:r>
                        <a:rPr lang="ru-RU" sz="1600" b="1" dirty="0" smtClean="0">
                          <a:solidFill>
                            <a:srgbClr val="002060"/>
                          </a:solidFill>
                          <a:effectLst/>
                        </a:rPr>
                        <a:t>млн </a:t>
                      </a:r>
                      <a:r>
                        <a:rPr lang="ru-RU" sz="1600" b="1" dirty="0">
                          <a:solidFill>
                            <a:srgbClr val="002060"/>
                          </a:solidFill>
                          <a:effectLst/>
                        </a:rPr>
                        <a:t>руб.</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r>
              <a:tr h="593596">
                <a:tc>
                  <a:txBody>
                    <a:bodyPr/>
                    <a:lstStyle/>
                    <a:p>
                      <a:pPr algn="just">
                        <a:spcAft>
                          <a:spcPts val="0"/>
                        </a:spcAft>
                      </a:pPr>
                      <a:r>
                        <a:rPr lang="ru-RU" sz="1800" b="0" dirty="0" smtClean="0">
                          <a:solidFill>
                            <a:srgbClr val="002060"/>
                          </a:solidFill>
                          <a:effectLst/>
                        </a:rPr>
                        <a:t>подано </a:t>
                      </a:r>
                      <a:r>
                        <a:rPr lang="ru-RU" sz="1800" b="0" dirty="0">
                          <a:solidFill>
                            <a:srgbClr val="002060"/>
                          </a:solidFill>
                          <a:effectLst/>
                        </a:rPr>
                        <a:t>заявок </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101</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152,8</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96</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151,8</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66</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161,3</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r>
              <a:tr h="704408">
                <a:tc>
                  <a:txBody>
                    <a:bodyPr/>
                    <a:lstStyle/>
                    <a:p>
                      <a:pPr algn="just">
                        <a:spcAft>
                          <a:spcPts val="0"/>
                        </a:spcAft>
                      </a:pPr>
                      <a:r>
                        <a:rPr lang="ru-RU" sz="1800" b="1" dirty="0" smtClean="0">
                          <a:solidFill>
                            <a:srgbClr val="002060"/>
                          </a:solidFill>
                          <a:effectLst/>
                        </a:rPr>
                        <a:t>получено </a:t>
                      </a:r>
                      <a:r>
                        <a:rPr lang="ru-RU" sz="1800" b="1" dirty="0">
                          <a:solidFill>
                            <a:srgbClr val="002060"/>
                          </a:solidFill>
                          <a:effectLst/>
                        </a:rPr>
                        <a:t>субсидий</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smtClean="0">
                          <a:solidFill>
                            <a:srgbClr val="002060"/>
                          </a:solidFill>
                          <a:effectLst/>
                        </a:rPr>
                        <a:t>71</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a:solidFill>
                            <a:srgbClr val="002060"/>
                          </a:solidFill>
                          <a:effectLst/>
                        </a:rPr>
                        <a:t>104,4</a:t>
                      </a:r>
                      <a:endParaRPr lang="ru-RU" sz="18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smtClean="0">
                          <a:solidFill>
                            <a:srgbClr val="002060"/>
                          </a:solidFill>
                          <a:effectLst/>
                        </a:rPr>
                        <a:t>85</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smtClean="0">
                          <a:solidFill>
                            <a:srgbClr val="002060"/>
                          </a:solidFill>
                          <a:effectLst/>
                        </a:rPr>
                        <a:t>96,5</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a:solidFill>
                            <a:srgbClr val="002060"/>
                          </a:solidFill>
                          <a:effectLst/>
                        </a:rPr>
                        <a:t>45</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smtClean="0">
                          <a:solidFill>
                            <a:srgbClr val="002060"/>
                          </a:solidFill>
                          <a:effectLst/>
                        </a:rPr>
                        <a:t>64,0</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
        <p:nvSpPr>
          <p:cNvPr id="10" name="Заголовок 1"/>
          <p:cNvSpPr txBox="1">
            <a:spLocks/>
          </p:cNvSpPr>
          <p:nvPr/>
        </p:nvSpPr>
        <p:spPr bwMode="auto">
          <a:xfrm>
            <a:off x="0" y="307353"/>
            <a:ext cx="947057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smtClean="0"/>
              <a:t>Итоги реализации мероприятия 2014 – 2016 гг.*  </a:t>
            </a:r>
          </a:p>
        </p:txBody>
      </p:sp>
      <p:sp>
        <p:nvSpPr>
          <p:cNvPr id="11" name="TextBox 6"/>
          <p:cNvSpPr txBox="1">
            <a:spLocks noChangeArrowheads="1"/>
          </p:cNvSpPr>
          <p:nvPr/>
        </p:nvSpPr>
        <p:spPr bwMode="auto">
          <a:xfrm>
            <a:off x="395859" y="5968202"/>
            <a:ext cx="8978725" cy="369332"/>
          </a:xfrm>
          <a:prstGeom prst="rect">
            <a:avLst/>
          </a:prstGeom>
          <a:noFill/>
          <a:ln w="9525">
            <a:noFill/>
            <a:miter lim="800000"/>
            <a:headEnd/>
            <a:tailEnd/>
          </a:ln>
        </p:spPr>
        <p:txBody>
          <a:bodyPr wrap="square">
            <a:spAutoFit/>
          </a:bodyPr>
          <a:lstStyle/>
          <a:p>
            <a:pPr>
              <a:defRPr/>
            </a:pPr>
            <a:r>
              <a:rPr lang="ru-RU" altLang="ru-RU" i="1" dirty="0" smtClean="0">
                <a:solidFill>
                  <a:schemeClr val="tx2"/>
                </a:solidFill>
                <a:latin typeface="+mn-lt"/>
              </a:rPr>
              <a:t>*  В 2017 году финансирование мероприятия не осуществлялось </a:t>
            </a:r>
          </a:p>
        </p:txBody>
      </p:sp>
      <p:graphicFrame>
        <p:nvGraphicFramePr>
          <p:cNvPr id="14" name="Объект 13"/>
          <p:cNvGraphicFramePr>
            <a:graphicFrameLocks noChangeAspect="1"/>
          </p:cNvGraphicFramePr>
          <p:nvPr>
            <p:extLst>
              <p:ext uri="{D42A27DB-BD31-4B8C-83A1-F6EECF244321}">
                <p14:modId xmlns:p14="http://schemas.microsoft.com/office/powerpoint/2010/main" val="145912903"/>
              </p:ext>
            </p:extLst>
          </p:nvPr>
        </p:nvGraphicFramePr>
        <p:xfrm>
          <a:off x="9021133" y="270116"/>
          <a:ext cx="500754" cy="584328"/>
        </p:xfrm>
        <a:graphic>
          <a:graphicData uri="http://schemas.openxmlformats.org/presentationml/2006/ole">
            <mc:AlternateContent xmlns:mc="http://schemas.openxmlformats.org/markup-compatibility/2006">
              <mc:Choice xmlns:v="urn:schemas-microsoft-com:vml" Requires="v">
                <p:oleObj spid="_x0000_s12328" r:id="rId4" imgW="2919984" imgH="3642360" progId="">
                  <p:embed/>
                </p:oleObj>
              </mc:Choice>
              <mc:Fallback>
                <p:oleObj r:id="rId4" imgW="2919984" imgH="3642360"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1133" y="270116"/>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Стрелка вниз 7"/>
          <p:cNvSpPr/>
          <p:nvPr/>
        </p:nvSpPr>
        <p:spPr>
          <a:xfrm>
            <a:off x="3969644" y="3512289"/>
            <a:ext cx="1986533" cy="43456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2909311924"/>
              </p:ext>
            </p:extLst>
          </p:nvPr>
        </p:nvGraphicFramePr>
        <p:xfrm>
          <a:off x="447897" y="4124130"/>
          <a:ext cx="9022674" cy="1549656"/>
        </p:xfrm>
        <a:graphic>
          <a:graphicData uri="http://schemas.openxmlformats.org/drawingml/2006/table">
            <a:tbl>
              <a:tblPr firstRow="1" bandRow="1">
                <a:tableStyleId>{5C22544A-7EE6-4342-B048-85BDC9FD1C3A}</a:tableStyleId>
              </a:tblPr>
              <a:tblGrid>
                <a:gridCol w="2108691"/>
                <a:gridCol w="2192694"/>
                <a:gridCol w="2407298"/>
                <a:gridCol w="2313991"/>
              </a:tblGrid>
              <a:tr h="466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кол-во новых</a:t>
                      </a:r>
                      <a:r>
                        <a:rPr lang="ru-RU" altLang="ru-RU" sz="1600" b="0" kern="1200" baseline="0" dirty="0" smtClean="0">
                          <a:solidFill>
                            <a:schemeClr val="tx2"/>
                          </a:solidFill>
                          <a:latin typeface="+mn-lt"/>
                          <a:ea typeface="+mn-ea"/>
                          <a:cs typeface="Arial" charset="0"/>
                        </a:rPr>
                        <a:t> рабочих мест</a:t>
                      </a:r>
                      <a:r>
                        <a:rPr lang="ru-RU" altLang="ru-RU" sz="1600" b="0" kern="1200" dirty="0" smtClean="0">
                          <a:solidFill>
                            <a:schemeClr val="tx2"/>
                          </a:solidFill>
                          <a:latin typeface="+mn-lt"/>
                          <a:ea typeface="+mn-ea"/>
                          <a:cs typeface="Arial" charset="0"/>
                        </a:rPr>
                        <a:t>, ед.</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318</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415</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96</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1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кол-во сохраненных</a:t>
                      </a:r>
                      <a:r>
                        <a:rPr lang="ru-RU" altLang="ru-RU" sz="1600" b="0" kern="1200" baseline="0" dirty="0" smtClean="0">
                          <a:solidFill>
                            <a:schemeClr val="tx2"/>
                          </a:solidFill>
                          <a:latin typeface="+mn-lt"/>
                          <a:ea typeface="+mn-ea"/>
                          <a:cs typeface="Arial" charset="0"/>
                        </a:rPr>
                        <a:t> рабочих мест</a:t>
                      </a:r>
                      <a:r>
                        <a:rPr lang="ru-RU" altLang="ru-RU" sz="1600" b="0" kern="1200" dirty="0" smtClean="0">
                          <a:solidFill>
                            <a:schemeClr val="tx2"/>
                          </a:solidFill>
                          <a:latin typeface="+mn-lt"/>
                          <a:ea typeface="+mn-ea"/>
                          <a:cs typeface="Arial" charset="0"/>
                        </a:rPr>
                        <a:t>, ед.</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2 965</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2 654</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1 517</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1384">
                <a:tc gridSpan="4">
                  <a:txBody>
                    <a:bodyPr/>
                    <a:lstStyle/>
                    <a:p>
                      <a:pPr eaLnBrk="1" hangingPunct="1">
                        <a:buFont typeface="Wingdings" pitchFamily="2" charset="2"/>
                        <a:buNone/>
                        <a:defRPr/>
                      </a:pPr>
                      <a:r>
                        <a:rPr lang="ru-RU" sz="1600" b="0" dirty="0" smtClean="0">
                          <a:solidFill>
                            <a:schemeClr val="tx2"/>
                          </a:solidFill>
                          <a:latin typeface="+mn-lt"/>
                        </a:rPr>
                        <a:t>Среднее</a:t>
                      </a:r>
                      <a:r>
                        <a:rPr lang="ru-RU" sz="1600" b="0" baseline="0" dirty="0" smtClean="0">
                          <a:solidFill>
                            <a:schemeClr val="tx2"/>
                          </a:solidFill>
                          <a:latin typeface="+mn-lt"/>
                        </a:rPr>
                        <a:t> у</a:t>
                      </a:r>
                      <a:r>
                        <a:rPr lang="ru-RU" sz="1600" b="0" dirty="0" smtClean="0">
                          <a:solidFill>
                            <a:schemeClr val="tx2"/>
                          </a:solidFill>
                          <a:latin typeface="+mn-lt"/>
                        </a:rPr>
                        <a:t>величение выручки и заработной платы +</a:t>
                      </a:r>
                      <a:r>
                        <a:rPr lang="ru-RU" sz="1600" b="0" baseline="0" dirty="0" smtClean="0">
                          <a:solidFill>
                            <a:schemeClr val="tx2"/>
                          </a:solidFill>
                          <a:latin typeface="+mn-lt"/>
                        </a:rPr>
                        <a:t> / - </a:t>
                      </a:r>
                      <a:r>
                        <a:rPr lang="ru-RU" sz="1600" b="0" dirty="0" smtClean="0">
                          <a:solidFill>
                            <a:schemeClr val="tx2"/>
                          </a:solidFill>
                          <a:latin typeface="+mn-lt"/>
                        </a:rPr>
                        <a:t> 20,0</a:t>
                      </a:r>
                      <a:r>
                        <a:rPr lang="ru-RU" sz="1600" b="0" baseline="0" dirty="0" smtClean="0">
                          <a:solidFill>
                            <a:schemeClr val="tx2"/>
                          </a:solidFill>
                          <a:latin typeface="+mn-lt"/>
                        </a:rPr>
                        <a:t> </a:t>
                      </a:r>
                      <a:r>
                        <a:rPr lang="ru-RU" sz="1600" b="0" dirty="0" smtClean="0">
                          <a:solidFill>
                            <a:schemeClr val="tx2"/>
                          </a:solidFill>
                          <a:latin typeface="+mn-lt"/>
                        </a:rPr>
                        <a:t>% </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altLang="ru-RU" sz="2000" b="1" kern="1200" dirty="0" smtClean="0">
                        <a:solidFill>
                          <a:schemeClr val="tx2"/>
                        </a:solidFill>
                        <a:latin typeface="Calibri" pitchFamily="34" charset="0"/>
                        <a:ea typeface="+mn-ea"/>
                        <a:cs typeface="Arial"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altLang="ru-RU" sz="2000" b="1" kern="1200" dirty="0" smtClean="0">
                        <a:solidFill>
                          <a:schemeClr val="tx2"/>
                        </a:solidFill>
                        <a:latin typeface="Calibri" pitchFamily="34" charset="0"/>
                        <a:ea typeface="+mn-ea"/>
                        <a:cs typeface="Arial"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altLang="ru-RU" sz="2000" b="1" kern="1200" dirty="0" smtClean="0">
                        <a:solidFill>
                          <a:schemeClr val="tx2"/>
                        </a:solidFill>
                        <a:latin typeface="Calibri" pitchFamily="34" charset="0"/>
                        <a:ea typeface="+mn-ea"/>
                        <a:cs typeface="Arial"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03698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Slide Number Placeholder 2"/>
          <p:cNvSpPr>
            <a:spLocks noGrp="1"/>
          </p:cNvSpPr>
          <p:nvPr>
            <p:ph type="sldNum" sz="quarter" idx="10"/>
          </p:nvPr>
        </p:nvSpPr>
        <p:spPr>
          <a:xfrm>
            <a:off x="7626350" y="6490381"/>
            <a:ext cx="2063750" cy="184666"/>
          </a:xfrm>
          <a:noFill/>
        </p:spPr>
        <p:txBody>
          <a:bodyPr/>
          <a:lstStyle/>
          <a:p>
            <a:pPr defTabSz="912813" fontAlgn="base">
              <a:spcBef>
                <a:spcPct val="0"/>
              </a:spcBef>
              <a:spcAft>
                <a:spcPct val="0"/>
              </a:spcAft>
            </a:pPr>
            <a:r>
              <a:rPr lang="ru-RU" altLang="ru-RU" dirty="0" smtClean="0"/>
              <a:t>3</a:t>
            </a:r>
            <a:endParaRPr lang="en-US" altLang="ru-RU" dirty="0" smtClean="0"/>
          </a:p>
        </p:txBody>
      </p:sp>
      <p:sp>
        <p:nvSpPr>
          <p:cNvPr id="7177" name="Rectangle 11"/>
          <p:cNvSpPr>
            <a:spLocks noChangeArrowheads="1"/>
          </p:cNvSpPr>
          <p:nvPr>
            <p:custDataLst>
              <p:tags r:id="rId2"/>
            </p:custDataLst>
          </p:nvPr>
        </p:nvSpPr>
        <p:spPr bwMode="auto">
          <a:xfrm>
            <a:off x="4243388" y="1431925"/>
            <a:ext cx="164782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3</a:t>
            </a:r>
          </a:p>
          <a:p>
            <a:pPr defTabSz="893763">
              <a:buSzPct val="120000"/>
            </a:pPr>
            <a:r>
              <a:rPr lang="ru-RU" sz="1400" b="1" dirty="0">
                <a:solidFill>
                  <a:prstClr val="white"/>
                </a:solidFill>
              </a:rPr>
              <a:t>Название этапа 3</a:t>
            </a:r>
            <a:endParaRPr lang="en-AU" sz="1400" b="1" dirty="0">
              <a:solidFill>
                <a:prstClr val="white"/>
              </a:solidFill>
            </a:endParaRPr>
          </a:p>
        </p:txBody>
      </p:sp>
      <p:sp>
        <p:nvSpPr>
          <p:cNvPr id="7179" name="Rectangle 14"/>
          <p:cNvSpPr>
            <a:spLocks noChangeArrowheads="1"/>
          </p:cNvSpPr>
          <p:nvPr>
            <p:custDataLst>
              <p:tags r:id="rId3"/>
            </p:custDataLst>
          </p:nvPr>
        </p:nvSpPr>
        <p:spPr bwMode="auto">
          <a:xfrm>
            <a:off x="6107113" y="1431925"/>
            <a:ext cx="17049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4</a:t>
            </a:r>
          </a:p>
          <a:p>
            <a:pPr defTabSz="893763">
              <a:buSzPct val="120000"/>
            </a:pPr>
            <a:r>
              <a:rPr lang="en-US" sz="1400" b="1" dirty="0">
                <a:solidFill>
                  <a:prstClr val="white"/>
                </a:solidFill>
              </a:rPr>
              <a:t>Н</a:t>
            </a:r>
            <a:r>
              <a:rPr lang="ru-RU" sz="1400" b="1" dirty="0">
                <a:solidFill>
                  <a:prstClr val="white"/>
                </a:solidFill>
              </a:rPr>
              <a:t>азвание этапа 4</a:t>
            </a:r>
            <a:endParaRPr lang="en-AU" sz="1400" b="1" dirty="0">
              <a:solidFill>
                <a:prstClr val="white"/>
              </a:solidFill>
            </a:endParaRPr>
          </a:p>
        </p:txBody>
      </p:sp>
      <p:sp>
        <p:nvSpPr>
          <p:cNvPr id="7181" name="Rectangle 17"/>
          <p:cNvSpPr>
            <a:spLocks noChangeArrowheads="1"/>
          </p:cNvSpPr>
          <p:nvPr>
            <p:custDataLst>
              <p:tags r:id="rId4"/>
            </p:custDataLst>
          </p:nvPr>
        </p:nvSpPr>
        <p:spPr bwMode="auto">
          <a:xfrm>
            <a:off x="7972425" y="1431925"/>
            <a:ext cx="17176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5</a:t>
            </a:r>
          </a:p>
          <a:p>
            <a:pPr defTabSz="893763">
              <a:buSzPct val="120000"/>
            </a:pPr>
            <a:r>
              <a:rPr lang="en-US" sz="1400" b="1" dirty="0">
                <a:solidFill>
                  <a:prstClr val="white"/>
                </a:solidFill>
              </a:rPr>
              <a:t>Н</a:t>
            </a:r>
            <a:r>
              <a:rPr lang="ru-RU" sz="1400" b="1" dirty="0">
                <a:solidFill>
                  <a:prstClr val="white"/>
                </a:solidFill>
              </a:rPr>
              <a:t>азвание этапа 5</a:t>
            </a:r>
            <a:endParaRPr lang="en-AU" sz="1400" b="1" dirty="0">
              <a:solidFill>
                <a:prstClr val="white"/>
              </a:solidFill>
            </a:endParaRPr>
          </a:p>
        </p:txBody>
      </p:sp>
      <p:sp>
        <p:nvSpPr>
          <p:cNvPr id="26" name="Заголовок 25"/>
          <p:cNvSpPr>
            <a:spLocks noGrp="1"/>
          </p:cNvSpPr>
          <p:nvPr>
            <p:ph type="title"/>
          </p:nvPr>
        </p:nvSpPr>
        <p:spPr>
          <a:xfrm>
            <a:off x="247441" y="204710"/>
            <a:ext cx="9240837" cy="738664"/>
          </a:xfrm>
        </p:spPr>
        <p:txBody>
          <a:bodyPr/>
          <a:lstStyle/>
          <a:p>
            <a:pPr algn="ctr"/>
            <a:r>
              <a:rPr lang="ru-RU" sz="2400" dirty="0" smtClean="0"/>
              <a:t>Финансовая поддержка малого и среднего </a:t>
            </a:r>
            <a:br>
              <a:rPr lang="ru-RU" sz="2400" dirty="0" smtClean="0"/>
            </a:br>
            <a:r>
              <a:rPr lang="ru-RU" sz="2400" dirty="0" smtClean="0"/>
              <a:t>предпринимательства в 2018 году</a:t>
            </a:r>
            <a:endParaRPr lang="ru-RU" sz="2400" dirty="0"/>
          </a:p>
        </p:txBody>
      </p:sp>
      <p:graphicFrame>
        <p:nvGraphicFramePr>
          <p:cNvPr id="30" name="Таблица 29"/>
          <p:cNvGraphicFramePr>
            <a:graphicFrameLocks noGrp="1"/>
          </p:cNvGraphicFramePr>
          <p:nvPr>
            <p:extLst>
              <p:ext uri="{D42A27DB-BD31-4B8C-83A1-F6EECF244321}">
                <p14:modId xmlns:p14="http://schemas.microsoft.com/office/powerpoint/2010/main" val="1953056561"/>
              </p:ext>
            </p:extLst>
          </p:nvPr>
        </p:nvGraphicFramePr>
        <p:xfrm>
          <a:off x="362013" y="1330236"/>
          <a:ext cx="9217707" cy="4355652"/>
        </p:xfrm>
        <a:graphic>
          <a:graphicData uri="http://schemas.openxmlformats.org/drawingml/2006/table">
            <a:tbl>
              <a:tblPr firstRow="1" bandRow="1">
                <a:tableStyleId>{5FD0F851-EC5A-4D38-B0AD-8093EC10F338}</a:tableStyleId>
              </a:tblPr>
              <a:tblGrid>
                <a:gridCol w="683016"/>
                <a:gridCol w="7382166"/>
                <a:gridCol w="1152525"/>
              </a:tblGrid>
              <a:tr h="718372">
                <a:tc>
                  <a:txBody>
                    <a:bodyPr/>
                    <a:lstStyle/>
                    <a:p>
                      <a:pPr algn="ctr"/>
                      <a:r>
                        <a:rPr lang="ru-RU" sz="1200" b="1" kern="1200" dirty="0" smtClean="0">
                          <a:solidFill>
                            <a:srgbClr val="002060"/>
                          </a:solidFill>
                        </a:rPr>
                        <a:t>№ п/п</a:t>
                      </a:r>
                      <a:endParaRPr lang="ru-RU" sz="1200" b="1" kern="1200" dirty="0" smtClean="0">
                        <a:solidFill>
                          <a:srgbClr val="002060"/>
                        </a:solidFill>
                        <a:latin typeface="Arial" pitchFamily="34" charset="0"/>
                        <a:ea typeface="+mn-ea"/>
                        <a:cs typeface="Arial" pitchFamily="34" charset="0"/>
                      </a:endParaRPr>
                    </a:p>
                  </a:txBody>
                  <a:tcPr anchor="ctr">
                    <a:solidFill>
                      <a:schemeClr val="accent1">
                        <a:lumMod val="20000"/>
                        <a:lumOff val="80000"/>
                      </a:schemeClr>
                    </a:solidFill>
                  </a:tcPr>
                </a:tc>
                <a:tc>
                  <a:txBody>
                    <a:bodyPr/>
                    <a:lstStyle/>
                    <a:p>
                      <a:pPr algn="ctr"/>
                      <a:r>
                        <a:rPr lang="ru-RU" sz="1200" b="1" kern="1200" dirty="0" smtClean="0">
                          <a:solidFill>
                            <a:srgbClr val="002060"/>
                          </a:solidFill>
                        </a:rPr>
                        <a:t>НАИМЕНОВАНИЯ</a:t>
                      </a:r>
                      <a:r>
                        <a:rPr lang="ru-RU" sz="1200" b="1" kern="1200" baseline="0" dirty="0" smtClean="0">
                          <a:solidFill>
                            <a:srgbClr val="002060"/>
                          </a:solidFill>
                        </a:rPr>
                        <a:t> МЕРОПРИЯТИЯ </a:t>
                      </a:r>
                    </a:p>
                  </a:txBody>
                  <a:tcPr anchor="ctr">
                    <a:solidFill>
                      <a:schemeClr val="accent1">
                        <a:lumMod val="20000"/>
                        <a:lumOff val="80000"/>
                      </a:schemeClr>
                    </a:solidFill>
                  </a:tcPr>
                </a:tc>
                <a:tc>
                  <a:txBody>
                    <a:bodyPr/>
                    <a:lstStyle/>
                    <a:p>
                      <a:pPr algn="ctr"/>
                      <a:r>
                        <a:rPr lang="ru-RU" sz="1600" b="1" kern="1200" baseline="0" dirty="0" err="1" smtClean="0">
                          <a:solidFill>
                            <a:srgbClr val="002060"/>
                          </a:solidFill>
                        </a:rPr>
                        <a:t>млн</a:t>
                      </a:r>
                      <a:r>
                        <a:rPr lang="ru-RU" sz="1600" b="1" kern="1200" baseline="0" dirty="0" smtClean="0">
                          <a:solidFill>
                            <a:srgbClr val="002060"/>
                          </a:solidFill>
                        </a:rPr>
                        <a:t> руб. </a:t>
                      </a:r>
                      <a:endParaRPr lang="ru-RU" sz="1600" b="1" kern="1200" dirty="0" smtClean="0">
                        <a:solidFill>
                          <a:srgbClr val="002060"/>
                        </a:solidFill>
                        <a:latin typeface="Arial" pitchFamily="34" charset="0"/>
                        <a:ea typeface="+mn-ea"/>
                        <a:cs typeface="Arial" pitchFamily="34" charset="0"/>
                      </a:endParaRPr>
                    </a:p>
                  </a:txBody>
                  <a:tcPr anchor="ctr">
                    <a:solidFill>
                      <a:schemeClr val="accent1">
                        <a:lumMod val="20000"/>
                        <a:lumOff val="80000"/>
                      </a:schemeClr>
                    </a:solidFill>
                  </a:tcPr>
                </a:tc>
              </a:tr>
              <a:tr h="289453">
                <a:tc>
                  <a:txBody>
                    <a:bodyPr/>
                    <a:lstStyle/>
                    <a:p>
                      <a:pPr algn="ctr"/>
                      <a:r>
                        <a:rPr kumimoji="0" lang="ru-RU" sz="1800" b="1" u="none" strike="noStrike" kern="0" cap="none" spc="0" normalizeH="0" baseline="0" noProof="0" dirty="0" smtClean="0">
                          <a:ln>
                            <a:noFill/>
                          </a:ln>
                          <a:solidFill>
                            <a:srgbClr val="002060"/>
                          </a:solidFill>
                          <a:effectLst/>
                          <a:uLnTx/>
                          <a:uFillTx/>
                        </a:rPr>
                        <a:t>1</a:t>
                      </a: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l">
                        <a:lnSpc>
                          <a:spcPts val="1900"/>
                        </a:lnSpc>
                      </a:pPr>
                      <a:r>
                        <a:rPr kumimoji="0" lang="ru-RU" sz="1800" b="1" u="none" strike="noStrike" kern="0" cap="none" spc="0" normalizeH="0" baseline="0" noProof="0" dirty="0" smtClean="0">
                          <a:ln>
                            <a:noFill/>
                          </a:ln>
                          <a:solidFill>
                            <a:srgbClr val="002060"/>
                          </a:solidFill>
                          <a:effectLst/>
                          <a:uLnTx/>
                          <a:uFillTx/>
                        </a:rPr>
                        <a:t>Частичная компенсация субъектам  МСП затрат на уплату первого взноса (аванса) при заключении договора лизинга оборудования  </a:t>
                      </a: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ctr"/>
                      <a:r>
                        <a:rPr kumimoji="0" lang="ru-RU" sz="2400" b="1" u="none" strike="noStrike" kern="0" cap="none" spc="0" normalizeH="0" baseline="0" noProof="0" dirty="0" smtClean="0">
                          <a:ln>
                            <a:noFill/>
                          </a:ln>
                          <a:solidFill>
                            <a:srgbClr val="002060"/>
                          </a:solidFill>
                          <a:effectLst/>
                          <a:uLnTx/>
                          <a:uFillTx/>
                        </a:rPr>
                        <a:t>50,0</a:t>
                      </a:r>
                      <a:endParaRPr kumimoji="0" lang="ru-RU" sz="24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r>
              <a:tr h="411125">
                <a:tc>
                  <a:txBody>
                    <a:bodyPr/>
                    <a:lstStyle/>
                    <a:p>
                      <a:pPr algn="ct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l">
                        <a:lnSpc>
                          <a:spcPts val="1900"/>
                        </a:lnSpc>
                      </a:pP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ctr"/>
                      <a:endParaRPr kumimoji="0" lang="ru-RU" sz="24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r>
              <a:tr h="398489">
                <a:tc>
                  <a:txBody>
                    <a:bodyPr/>
                    <a:lstStyle/>
                    <a:p>
                      <a:pPr marL="0" marR="0" lvl="0" indent="0" algn="ctr" defTabSz="932753" rtl="0" eaLnBrk="1" fontAlgn="auto" latinLnBrk="0" hangingPunct="1">
                        <a:lnSpc>
                          <a:spcPct val="100000"/>
                        </a:lnSpc>
                        <a:spcBef>
                          <a:spcPts val="0"/>
                        </a:spcBef>
                        <a:spcAft>
                          <a:spcPts val="0"/>
                        </a:spcAft>
                        <a:buClrTx/>
                        <a:buSzTx/>
                        <a:buFontTx/>
                        <a:buNone/>
                        <a:tabLst/>
                        <a:defRPr/>
                      </a:pPr>
                      <a:r>
                        <a:rPr kumimoji="0" lang="ru-RU" sz="1800" b="1" u="none" strike="noStrike" kern="0" cap="none" spc="0" normalizeH="0" baseline="0" noProof="0" dirty="0" smtClean="0">
                          <a:ln>
                            <a:noFill/>
                          </a:ln>
                          <a:solidFill>
                            <a:srgbClr val="002060"/>
                          </a:solidFill>
                          <a:effectLst/>
                          <a:uLnTx/>
                          <a:uFillTx/>
                        </a:rPr>
                        <a:t>2</a:t>
                      </a:r>
                      <a:endParaRPr kumimoji="0" lang="ru-RU" sz="1800" b="1" i="0" u="none" strike="noStrike" kern="0" cap="none" spc="0" normalizeH="0" baseline="0" noProof="0" dirty="0" smtClean="0">
                        <a:ln>
                          <a:noFill/>
                        </a:ln>
                        <a:solidFill>
                          <a:srgbClr val="002060"/>
                        </a:solidFill>
                        <a:effectLst/>
                        <a:uLnTx/>
                        <a:uFillTx/>
                        <a:latin typeface="+mn-lt"/>
                        <a:ea typeface="Arial" charset="0"/>
                        <a:cs typeface="+mn-cs"/>
                      </a:endParaRPr>
                    </a:p>
                    <a:p>
                      <a:pPr algn="ct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marL="0" marR="0" lvl="0" indent="0" algn="l" defTabSz="932753" rtl="0" eaLnBrk="1" fontAlgn="auto"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solidFill>
                            <a:srgbClr val="002060"/>
                          </a:solidFill>
                          <a:effectLst/>
                          <a:uLnTx/>
                          <a:uFillTx/>
                        </a:rPr>
                        <a:t>Частичная компенсация субъектам  МСП  затрат, связанных с приобретением оборудования в целях создания и (или) развития, и (или) модернизации производства товаров (работ, услуг)</a:t>
                      </a:r>
                      <a:endParaRPr kumimoji="0" lang="ru-RU" sz="1800" b="1" i="0" u="none" strike="noStrike" kern="0" cap="none" spc="0" normalizeH="0" baseline="0" noProof="0" dirty="0" smtClean="0">
                        <a:ln>
                          <a:noFill/>
                        </a:ln>
                        <a:solidFill>
                          <a:srgbClr val="002060"/>
                        </a:solidFill>
                        <a:effectLst/>
                        <a:uLnTx/>
                        <a:uFillTx/>
                        <a:latin typeface="+mn-lt"/>
                        <a:ea typeface="Arial" charset="0"/>
                        <a:cs typeface="+mn-cs"/>
                      </a:endParaRPr>
                    </a:p>
                    <a:p>
                      <a:pPr algn="l">
                        <a:lnSpc>
                          <a:spcPts val="1900"/>
                        </a:lnSpc>
                      </a:pPr>
                      <a:endParaRPr kumimoji="0" lang="ru-RU" sz="1800" b="1" i="0" u="none" strike="noStrike" kern="0" cap="none" spc="0" normalizeH="0" baseline="0" noProof="0" dirty="0" smtClean="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ctr"/>
                      <a:r>
                        <a:rPr kumimoji="0" lang="ru-RU" sz="2400" b="1" i="0" u="none" strike="noStrike" kern="0" cap="none" spc="0" normalizeH="0" baseline="0" noProof="0" dirty="0" smtClean="0">
                          <a:ln>
                            <a:noFill/>
                          </a:ln>
                          <a:solidFill>
                            <a:srgbClr val="002060"/>
                          </a:solidFill>
                          <a:effectLst/>
                          <a:uLnTx/>
                          <a:uFillTx/>
                          <a:latin typeface="+mj-lt"/>
                          <a:ea typeface="Arial" charset="0"/>
                          <a:cs typeface="+mj-cs"/>
                        </a:rPr>
                        <a:t>300,0</a:t>
                      </a:r>
                      <a:endParaRPr kumimoji="0" lang="ru-RU" sz="24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r>
              <a:tr h="223452">
                <a:tc>
                  <a:txBody>
                    <a:bodyPr/>
                    <a:lstStyle/>
                    <a:p>
                      <a:pPr algn="ct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endParaRPr lang="ru-RU" dirty="0">
                        <a:solidFill>
                          <a:srgbClr val="002060"/>
                        </a:solidFill>
                      </a:endParaRPr>
                    </a:p>
                  </a:txBody>
                  <a:tcPr anchor="ctr">
                    <a:solidFill>
                      <a:schemeClr val="accent1">
                        <a:lumMod val="20000"/>
                        <a:lumOff val="80000"/>
                      </a:schemeClr>
                    </a:solidFill>
                  </a:tcPr>
                </a:tc>
                <a:tc>
                  <a:txBody>
                    <a:bodyPr/>
                    <a:lstStyle/>
                    <a:p>
                      <a:endParaRPr lang="ru-RU" dirty="0">
                        <a:solidFill>
                          <a:srgbClr val="002060"/>
                        </a:solidFill>
                      </a:endParaRPr>
                    </a:p>
                  </a:txBody>
                  <a:tcPr anchor="ctr">
                    <a:solidFill>
                      <a:schemeClr val="accent1">
                        <a:lumMod val="20000"/>
                        <a:lumOff val="80000"/>
                      </a:schemeClr>
                    </a:solidFill>
                  </a:tcPr>
                </a:tc>
              </a:tr>
              <a:tr h="402523">
                <a:tc>
                  <a:txBody>
                    <a:bodyPr/>
                    <a:lstStyle/>
                    <a:p>
                      <a:pPr marL="0" marR="0" lvl="0" indent="0" algn="ctr" defTabSz="932753" rtl="0" eaLnBrk="1" fontAlgn="auto" latinLnBrk="0" hangingPunct="1">
                        <a:lnSpc>
                          <a:spcPct val="100000"/>
                        </a:lnSpc>
                        <a:spcBef>
                          <a:spcPts val="0"/>
                        </a:spcBef>
                        <a:spcAft>
                          <a:spcPts val="0"/>
                        </a:spcAft>
                        <a:buClrTx/>
                        <a:buSzTx/>
                        <a:buFontTx/>
                        <a:buNone/>
                        <a:tabLst/>
                        <a:defRPr/>
                      </a:pPr>
                      <a:r>
                        <a:rPr kumimoji="0" lang="ru-RU" sz="1800" b="1" u="none" strike="noStrike" kern="0" cap="none" spc="0" normalizeH="0" baseline="0" noProof="0" dirty="0" smtClean="0">
                          <a:ln>
                            <a:noFill/>
                          </a:ln>
                          <a:solidFill>
                            <a:srgbClr val="002060"/>
                          </a:solidFill>
                          <a:effectLst/>
                          <a:uLnTx/>
                          <a:uFillTx/>
                        </a:rPr>
                        <a:t>3</a:t>
                      </a:r>
                      <a:endParaRPr kumimoji="0" lang="ru-RU" sz="1800" b="1" i="0" u="none" strike="noStrike" kern="0" cap="none" spc="0" normalizeH="0" baseline="0" noProof="0" dirty="0" smtClean="0">
                        <a:ln>
                          <a:noFill/>
                        </a:ln>
                        <a:solidFill>
                          <a:srgbClr val="002060"/>
                        </a:solidFill>
                        <a:effectLst/>
                        <a:uLnTx/>
                        <a:uFillTx/>
                        <a:latin typeface="+mn-lt"/>
                        <a:ea typeface="Arial" charset="0"/>
                        <a:cs typeface="+mn-cs"/>
                      </a:endParaRPr>
                    </a:p>
                    <a:p>
                      <a:pPr algn="ct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kumimoji="0" lang="ru-RU" sz="2000" b="1" u="none" strike="noStrike" kern="0" cap="none" spc="0" normalizeH="0" baseline="0" noProof="0" dirty="0" smtClean="0">
                          <a:ln>
                            <a:noFill/>
                          </a:ln>
                          <a:solidFill>
                            <a:srgbClr val="002060"/>
                          </a:solidFill>
                          <a:effectLst/>
                          <a:uLnTx/>
                          <a:uFillTx/>
                        </a:rPr>
                        <a:t>Поддержка социального предпринимательства</a:t>
                      </a:r>
                      <a:endParaRPr kumimoji="0" lang="ru-RU" sz="2000" b="1" i="0" u="none" strike="noStrike" kern="0" cap="none" spc="0" normalizeH="0" baseline="0" noProof="0" dirty="0" smtClean="0">
                        <a:ln>
                          <a:noFill/>
                        </a:ln>
                        <a:solidFill>
                          <a:srgbClr val="002060"/>
                        </a:solidFill>
                        <a:effectLst/>
                        <a:uLnTx/>
                        <a:uFillTx/>
                        <a:latin typeface="+mn-lt"/>
                        <a:ea typeface="Arial" charset="0"/>
                        <a:cs typeface="+mn-cs"/>
                      </a:endParaRPr>
                    </a:p>
                    <a:p>
                      <a:endParaRPr lang="ru-RU" dirty="0">
                        <a:solidFill>
                          <a:srgbClr val="002060"/>
                        </a:solidFill>
                      </a:endParaRPr>
                    </a:p>
                  </a:txBody>
                  <a:tcPr anchor="ctr">
                    <a:solidFill>
                      <a:schemeClr val="accent1">
                        <a:lumMod val="20000"/>
                        <a:lumOff val="80000"/>
                      </a:schemeClr>
                    </a:solidFill>
                  </a:tcPr>
                </a:tc>
                <a:tc>
                  <a:txBody>
                    <a:bodyPr/>
                    <a:lstStyle/>
                    <a:p>
                      <a:pPr algn="ctr"/>
                      <a:r>
                        <a:rPr kumimoji="0" lang="ru-RU" sz="2400" b="1" i="0" u="none" strike="noStrike" kern="0" cap="none" spc="0" normalizeH="0" baseline="0" noProof="0" dirty="0" smtClean="0">
                          <a:ln>
                            <a:noFill/>
                          </a:ln>
                          <a:solidFill>
                            <a:srgbClr val="002060"/>
                          </a:solidFill>
                          <a:effectLst/>
                          <a:uLnTx/>
                          <a:uFillTx/>
                          <a:latin typeface="+mj-lt"/>
                          <a:ea typeface="Arial" charset="0"/>
                          <a:cs typeface="+mj-cs"/>
                        </a:rPr>
                        <a:t>100,0</a:t>
                      </a:r>
                      <a:endParaRPr kumimoji="0" lang="ru-RU" sz="24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r>
            </a:tbl>
          </a:graphicData>
        </a:graphic>
      </p:graphicFrame>
      <p:graphicFrame>
        <p:nvGraphicFramePr>
          <p:cNvPr id="8" name="Объект 7"/>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6224" r:id="rId7" imgW="2919984" imgH="3642360" progId="">
                  <p:embed/>
                </p:oleObj>
              </mc:Choice>
              <mc:Fallback>
                <p:oleObj r:id="rId7" imgW="2919984" imgH="3642360" progId="">
                  <p:embed/>
                  <p:pic>
                    <p:nvPicPr>
                      <p:cNvPr id="0" name="Picture 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1078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Title 1"/>
          <p:cNvSpPr>
            <a:spLocks noGrp="1"/>
          </p:cNvSpPr>
          <p:nvPr>
            <p:ph type="title"/>
          </p:nvPr>
        </p:nvSpPr>
        <p:spPr>
          <a:xfrm>
            <a:off x="0" y="281028"/>
            <a:ext cx="9240837" cy="369332"/>
          </a:xfrm>
        </p:spPr>
        <p:txBody>
          <a:bodyPr/>
          <a:lstStyle/>
          <a:p>
            <a:pPr algn="ctr"/>
            <a:r>
              <a:rPr lang="ru-RU" sz="2400" dirty="0" smtClean="0"/>
              <a:t>Компенсация затрат при заключении договора лизинга</a:t>
            </a:r>
            <a:endParaRPr lang="en-US" sz="2400" dirty="0" smtClean="0"/>
          </a:p>
        </p:txBody>
      </p:sp>
      <p:sp>
        <p:nvSpPr>
          <p:cNvPr id="8194" name="Slide Number Placeholder 2"/>
          <p:cNvSpPr>
            <a:spLocks noGrp="1"/>
          </p:cNvSpPr>
          <p:nvPr>
            <p:ph type="sldNum" sz="quarter" idx="10"/>
          </p:nvPr>
        </p:nvSpPr>
        <p:spPr>
          <a:xfrm>
            <a:off x="7690951" y="6480402"/>
            <a:ext cx="2063750" cy="184666"/>
          </a:xfrm>
          <a:noFill/>
        </p:spPr>
        <p:txBody>
          <a:bodyPr/>
          <a:lstStyle/>
          <a:p>
            <a:pPr defTabSz="912813" fontAlgn="base">
              <a:spcBef>
                <a:spcPct val="0"/>
              </a:spcBef>
              <a:spcAft>
                <a:spcPct val="0"/>
              </a:spcAft>
            </a:pPr>
            <a:r>
              <a:rPr lang="ru-RU" altLang="ru-RU" dirty="0" smtClean="0"/>
              <a:t>4</a:t>
            </a:r>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210494" y="4044839"/>
            <a:ext cx="9232445" cy="2001611"/>
          </a:xfrm>
          <a:prstGeom prst="roundRect">
            <a:avLst>
              <a:gd name="adj" fmla="val 7757"/>
            </a:avLst>
          </a:prstGeom>
          <a:solidFill>
            <a:schemeClr val="accent1">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FF0000"/>
                </a:solidFill>
                <a:latin typeface="Arial" panose="020B0604020202020204" pitchFamily="34" charset="0"/>
                <a:cs typeface="Arial" panose="020B0604020202020204" pitchFamily="34" charset="0"/>
              </a:rPr>
              <a:t>ОГРАНИЧЕНИЯ ПРЕДМЕТА ЛИЗИНГА:</a:t>
            </a:r>
          </a:p>
          <a:p>
            <a:pPr marL="285750" indent="-285750" fontAlgn="auto">
              <a:spcBef>
                <a:spcPts val="0"/>
              </a:spcBef>
              <a:spcAft>
                <a:spcPts val="0"/>
              </a:spcAft>
              <a:buFontTx/>
              <a:buChar char="-"/>
              <a:defRPr/>
            </a:pPr>
            <a:r>
              <a:rPr lang="ru-RU" b="1" dirty="0" smtClean="0">
                <a:solidFill>
                  <a:srgbClr val="002060"/>
                </a:solidFill>
                <a:latin typeface="Arial" pitchFamily="34" charset="0"/>
                <a:cs typeface="Arial" pitchFamily="34" charset="0"/>
              </a:rPr>
              <a:t>оборудование, предназначенное для осуществления оптовой и розничной торговой деятельности субъектами МСП;</a:t>
            </a:r>
            <a:endParaRPr lang="en-US" b="1" dirty="0" smtClean="0">
              <a:solidFill>
                <a:srgbClr val="002060"/>
              </a:solidFill>
              <a:latin typeface="Arial" pitchFamily="34" charset="0"/>
              <a:cs typeface="Arial" pitchFamily="34" charset="0"/>
            </a:endParaRPr>
          </a:p>
          <a:p>
            <a:pPr marL="285750" indent="-285750" fontAlgn="auto">
              <a:spcBef>
                <a:spcPts val="0"/>
              </a:spcBef>
              <a:spcAft>
                <a:spcPts val="0"/>
              </a:spcAft>
              <a:buFontTx/>
              <a:buChar char="-"/>
              <a:defRPr/>
            </a:pPr>
            <a:r>
              <a:rPr lang="ru-RU" b="1" dirty="0" smtClean="0">
                <a:solidFill>
                  <a:srgbClr val="002060"/>
                </a:solidFill>
                <a:latin typeface="Arial" pitchFamily="34" charset="0"/>
                <a:cs typeface="Arial" pitchFamily="34" charset="0"/>
              </a:rPr>
              <a:t>оборудование, дата изготовления (выпуска) которого более 5 лет;</a:t>
            </a:r>
          </a:p>
          <a:p>
            <a:pPr marL="285750" indent="-285750" fontAlgn="auto">
              <a:spcBef>
                <a:spcPts val="0"/>
              </a:spcBef>
              <a:spcAft>
                <a:spcPts val="0"/>
              </a:spcAft>
              <a:buFontTx/>
              <a:buChar char="-"/>
              <a:defRPr/>
            </a:pPr>
            <a:r>
              <a:rPr lang="ru-RU" b="1" dirty="0">
                <a:solidFill>
                  <a:srgbClr val="002060"/>
                </a:solidFill>
                <a:latin typeface="Arial" pitchFamily="34" charset="0"/>
                <a:cs typeface="Arial" pitchFamily="34" charset="0"/>
              </a:rPr>
              <a:t>т</a:t>
            </a:r>
            <a:r>
              <a:rPr lang="ru-RU" b="1" dirty="0" smtClean="0">
                <a:solidFill>
                  <a:srgbClr val="002060"/>
                </a:solidFill>
                <a:latin typeface="Arial" pitchFamily="34" charset="0"/>
                <a:cs typeface="Arial" pitchFamily="34" charset="0"/>
              </a:rPr>
              <a:t>ранспортные средства (за исключением спецтехники).</a:t>
            </a:r>
          </a:p>
          <a:p>
            <a:pPr fontAlgn="auto">
              <a:spcBef>
                <a:spcPts val="0"/>
              </a:spcBef>
              <a:spcAft>
                <a:spcPts val="0"/>
              </a:spcAft>
              <a:defRPr/>
            </a:pPr>
            <a:endParaRPr lang="ru-RU" b="1" dirty="0" smtClean="0">
              <a:solidFill>
                <a:srgbClr val="002060"/>
              </a:solidFill>
              <a:latin typeface="Arial" pitchFamily="34" charset="0"/>
              <a:cs typeface="Arial" pitchFamily="34" charset="0"/>
            </a:endParaRPr>
          </a:p>
        </p:txBody>
      </p:sp>
      <p:sp>
        <p:nvSpPr>
          <p:cNvPr id="40" name="Прямоугольник 18"/>
          <p:cNvSpPr>
            <a:spLocks noChangeArrowheads="1"/>
          </p:cNvSpPr>
          <p:nvPr/>
        </p:nvSpPr>
        <p:spPr bwMode="auto">
          <a:xfrm>
            <a:off x="219286" y="2333716"/>
            <a:ext cx="9232445" cy="1471613"/>
          </a:xfrm>
          <a:prstGeom prst="roundRect">
            <a:avLst>
              <a:gd name="adj" fmla="val 7757"/>
            </a:avLst>
          </a:prstGeom>
          <a:solidFill>
            <a:schemeClr val="accent1">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00B050"/>
                </a:solidFill>
                <a:latin typeface="Arial" panose="020B0604020202020204" pitchFamily="34" charset="0"/>
                <a:cs typeface="Arial" panose="020B0604020202020204" pitchFamily="34" charset="0"/>
              </a:rPr>
              <a:t>УСЛОВИЯ ПРЕДОСТАВЛЕНИЯ СУБСИДИИ</a:t>
            </a:r>
            <a:r>
              <a:rPr lang="ru-RU" b="1" u="sng" dirty="0" smtClean="0">
                <a:solidFill>
                  <a:srgbClr val="00B050"/>
                </a:solidFill>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solidFill>
                  <a:srgbClr val="002060"/>
                </a:solidFill>
                <a:latin typeface="Arial" panose="020B0604020202020204" pitchFamily="34" charset="0"/>
                <a:cs typeface="Arial" panose="020B0604020202020204" pitchFamily="34" charset="0"/>
              </a:rPr>
              <a:t>- субсидируются затраты субъектов МСП по уплате первого взноса  (аванса)       по договорам лизинга;</a:t>
            </a:r>
          </a:p>
          <a:p>
            <a:pPr fontAlgn="auto">
              <a:spcBef>
                <a:spcPts val="0"/>
              </a:spcBef>
              <a:spcAft>
                <a:spcPts val="0"/>
              </a:spcAft>
              <a:defRPr/>
            </a:pPr>
            <a:r>
              <a:rPr lang="ru-RU" b="1" dirty="0" smtClean="0">
                <a:solidFill>
                  <a:srgbClr val="002060"/>
                </a:solidFill>
                <a:latin typeface="Arial" panose="020B0604020202020204" pitchFamily="34" charset="0"/>
                <a:cs typeface="Arial" panose="020B0604020202020204" pitchFamily="34" charset="0"/>
              </a:rPr>
              <a:t> - размер субсидии не более 3 млн рублей на одного получателя поддержки;</a:t>
            </a:r>
          </a:p>
          <a:p>
            <a:pPr fontAlgn="auto">
              <a:spcBef>
                <a:spcPts val="0"/>
              </a:spcBef>
              <a:spcAft>
                <a:spcPts val="0"/>
              </a:spcAft>
              <a:defRPr/>
            </a:pPr>
            <a:r>
              <a:rPr lang="ru-RU" b="1" dirty="0" smtClean="0">
                <a:solidFill>
                  <a:srgbClr val="002060"/>
                </a:solidFill>
                <a:latin typeface="Arial" panose="020B0604020202020204" pitchFamily="34" charset="0"/>
                <a:cs typeface="Arial" panose="020B0604020202020204" pitchFamily="34" charset="0"/>
              </a:rPr>
              <a:t> - размер субсидии не более 70 % от первоначального взноса (аванса).</a:t>
            </a:r>
            <a:endParaRPr lang="ru-RU" b="1" dirty="0" smtClean="0">
              <a:solidFill>
                <a:srgbClr val="002060"/>
              </a:solidFill>
            </a:endParaRPr>
          </a:p>
        </p:txBody>
      </p:sp>
      <p:grpSp>
        <p:nvGrpSpPr>
          <p:cNvPr id="9" name="Группа 8"/>
          <p:cNvGrpSpPr/>
          <p:nvPr/>
        </p:nvGrpSpPr>
        <p:grpSpPr>
          <a:xfrm>
            <a:off x="7538705" y="840993"/>
            <a:ext cx="1773704" cy="1319126"/>
            <a:chOff x="3640400" y="495520"/>
            <a:chExt cx="2625759" cy="2009787"/>
          </a:xfrm>
        </p:grpSpPr>
        <p:pic>
          <p:nvPicPr>
            <p:cNvPr id="10" name="Рисунок 9" descr="Лизинг.jpg"/>
            <p:cNvPicPr>
              <a:picLocks noChangeAspect="1"/>
            </p:cNvPicPr>
            <p:nvPr/>
          </p:nvPicPr>
          <p:blipFill>
            <a:blip r:embed="rId4" cstate="print"/>
            <a:stretch>
              <a:fillRect/>
            </a:stretch>
          </p:blipFill>
          <p:spPr>
            <a:xfrm>
              <a:off x="3754192" y="663058"/>
              <a:ext cx="2511967" cy="1531104"/>
            </a:xfrm>
            <a:prstGeom prst="rect">
              <a:avLst/>
            </a:prstGeom>
          </p:spPr>
        </p:pic>
        <p:sp>
          <p:nvSpPr>
            <p:cNvPr id="12" name="Прямоугольник 11"/>
            <p:cNvSpPr/>
            <p:nvPr/>
          </p:nvSpPr>
          <p:spPr bwMode="auto">
            <a:xfrm>
              <a:off x="3640400" y="495520"/>
              <a:ext cx="2602646" cy="2009787"/>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Прямоугольник 13"/>
          <p:cNvSpPr/>
          <p:nvPr/>
        </p:nvSpPr>
        <p:spPr>
          <a:xfrm>
            <a:off x="316002" y="1097156"/>
            <a:ext cx="6902483" cy="646331"/>
          </a:xfrm>
          <a:prstGeom prst="rect">
            <a:avLst/>
          </a:prstGeom>
        </p:spPr>
        <p:txBody>
          <a:bodyPr wrap="square">
            <a:spAutoFit/>
          </a:bodyPr>
          <a:lstStyle/>
          <a:p>
            <a:r>
              <a:rPr lang="ru-RU" dirty="0" smtClean="0">
                <a:solidFill>
                  <a:schemeClr val="tx2"/>
                </a:solidFill>
                <a:latin typeface="+mj-lt"/>
                <a:ea typeface="Arial" charset="0"/>
                <a:cs typeface="+mj-cs"/>
              </a:rPr>
              <a:t>Начало приема заявок (планируемые даты)</a:t>
            </a:r>
          </a:p>
          <a:p>
            <a:r>
              <a:rPr lang="ru-RU" dirty="0" smtClean="0">
                <a:solidFill>
                  <a:schemeClr val="tx2"/>
                </a:solidFill>
                <a:latin typeface="+mj-lt"/>
                <a:ea typeface="Arial" charset="0"/>
                <a:cs typeface="+mj-cs"/>
              </a:rPr>
              <a:t>с 1 сентября по 30 сентября 2018 года</a:t>
            </a:r>
            <a:endParaRPr lang="ru-RU" dirty="0">
              <a:solidFill>
                <a:schemeClr val="tx2"/>
              </a:solidFill>
              <a:latin typeface="+mj-lt"/>
              <a:ea typeface="Arial" charset="0"/>
              <a:cs typeface="+mj-cs"/>
            </a:endParaRPr>
          </a:p>
        </p:txBody>
      </p:sp>
      <p:graphicFrame>
        <p:nvGraphicFramePr>
          <p:cNvPr id="15" name="Объект 14"/>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7249" r:id="rId5" imgW="2919984" imgH="3642360" progId="">
                  <p:embed/>
                </p:oleObj>
              </mc:Choice>
              <mc:Fallback>
                <p:oleObj r:id="rId5" imgW="2919984" imgH="3642360" progId="">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4395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9" y="319218"/>
            <a:ext cx="9240837" cy="369332"/>
          </a:xfrm>
        </p:spPr>
        <p:txBody>
          <a:bodyPr/>
          <a:lstStyle/>
          <a:p>
            <a:pPr algn="ctr"/>
            <a:r>
              <a:rPr lang="ru-RU" sz="2400" dirty="0">
                <a:latin typeface="+mn-lt"/>
                <a:cs typeface="Times New Roman" panose="02020603050405020304" pitchFamily="18" charset="0"/>
              </a:rPr>
              <a:t>Перечень </a:t>
            </a:r>
            <a:r>
              <a:rPr lang="ru-RU" sz="2400" dirty="0" smtClean="0">
                <a:latin typeface="+mn-lt"/>
                <a:cs typeface="Times New Roman" panose="02020603050405020304" pitchFamily="18" charset="0"/>
              </a:rPr>
              <a:t>субсидируемых видов деятельности</a:t>
            </a:r>
            <a:endParaRPr lang="ru-RU" sz="2400" dirty="0">
              <a:latin typeface="+mn-lt"/>
              <a:cs typeface="Times New Roman" panose="02020603050405020304" pitchFamily="18" charset="0"/>
            </a:endParaRPr>
          </a:p>
        </p:txBody>
      </p:sp>
      <p:sp>
        <p:nvSpPr>
          <p:cNvPr id="3" name="Номер слайда 2"/>
          <p:cNvSpPr>
            <a:spLocks noGrp="1"/>
          </p:cNvSpPr>
          <p:nvPr>
            <p:ph type="sldNum" sz="quarter" idx="10"/>
          </p:nvPr>
        </p:nvSpPr>
        <p:spPr>
          <a:xfrm>
            <a:off x="7697697" y="6328002"/>
            <a:ext cx="2063750" cy="184666"/>
          </a:xfrm>
        </p:spPr>
        <p:txBody>
          <a:bodyPr/>
          <a:lstStyle/>
          <a:p>
            <a:pPr>
              <a:defRPr/>
            </a:pPr>
            <a:r>
              <a:rPr lang="ru-RU" altLang="ru-RU" dirty="0" smtClean="0"/>
              <a:t>5</a:t>
            </a:r>
            <a:endParaRPr lang="en-US" alt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186566875"/>
              </p:ext>
            </p:extLst>
          </p:nvPr>
        </p:nvGraphicFramePr>
        <p:xfrm>
          <a:off x="476249" y="1000123"/>
          <a:ext cx="8908193" cy="4886325"/>
        </p:xfrm>
        <a:graphic>
          <a:graphicData uri="http://schemas.openxmlformats.org/drawingml/2006/table">
            <a:tbl>
              <a:tblPr firstRow="1" bandRow="1">
                <a:tableStyleId>{F5AB1C69-6EDB-4FF4-983F-18BD219EF322}</a:tableStyleId>
              </a:tblPr>
              <a:tblGrid>
                <a:gridCol w="407510"/>
                <a:gridCol w="8500683"/>
              </a:tblGrid>
              <a:tr h="648459">
                <a:tc>
                  <a:txBody>
                    <a:bodyPr/>
                    <a:lstStyle/>
                    <a:p>
                      <a:r>
                        <a:rPr lang="ru-RU" sz="1800" b="0" kern="1200" dirty="0" smtClean="0">
                          <a:solidFill>
                            <a:srgbClr val="002060"/>
                          </a:solidFill>
                          <a:effectLst/>
                          <a:latin typeface="+mn-lt"/>
                          <a:ea typeface="+mn-ea"/>
                          <a:cs typeface="Times New Roman" panose="02020603050405020304" pitchFamily="18" charset="0"/>
                        </a:rPr>
                        <a:t>1</a:t>
                      </a:r>
                      <a:endParaRPr lang="ru-RU" sz="1800" b="0" kern="1200" dirty="0">
                        <a:solidFill>
                          <a:srgbClr val="002060"/>
                        </a:solidFill>
                        <a:effectLst/>
                        <a:latin typeface="+mn-lt"/>
                        <a:ea typeface="+mn-ea"/>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Сельское, лесное хозяйство, охота, рыболовство и рыбоводство</a:t>
                      </a:r>
                      <a:endParaRPr lang="ru-RU" sz="2000" b="0" kern="1200" dirty="0">
                        <a:solidFill>
                          <a:srgbClr val="002060"/>
                        </a:solidFill>
                        <a:effectLst/>
                        <a:latin typeface="+mn-lt"/>
                        <a:ea typeface="+mn-ea"/>
                        <a:cs typeface="Times New Roman" panose="02020603050405020304" pitchFamily="18" charset="0"/>
                      </a:endParaRPr>
                    </a:p>
                  </a:txBody>
                  <a:tcPr anchor="ctr">
                    <a:solidFill>
                      <a:schemeClr val="accent1">
                        <a:lumMod val="20000"/>
                        <a:lumOff val="80000"/>
                      </a:schemeClr>
                    </a:solidFill>
                  </a:tcPr>
                </a:tc>
              </a:tr>
              <a:tr h="648459">
                <a:tc>
                  <a:txBody>
                    <a:bodyPr/>
                    <a:lstStyle/>
                    <a:p>
                      <a:r>
                        <a:rPr lang="ru-RU" sz="1800" b="0" dirty="0" smtClean="0">
                          <a:solidFill>
                            <a:srgbClr val="002060"/>
                          </a:solidFill>
                          <a:latin typeface="+mn-lt"/>
                          <a:cs typeface="Times New Roman" panose="02020603050405020304" pitchFamily="18" charset="0"/>
                        </a:rPr>
                        <a:t>2</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Добыча полезных ископаемых</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648459">
                <a:tc>
                  <a:txBody>
                    <a:bodyPr/>
                    <a:lstStyle/>
                    <a:p>
                      <a:r>
                        <a:rPr lang="ru-RU" sz="1800" b="0" dirty="0" smtClean="0">
                          <a:solidFill>
                            <a:srgbClr val="002060"/>
                          </a:solidFill>
                          <a:latin typeface="+mn-lt"/>
                          <a:cs typeface="Times New Roman" panose="02020603050405020304" pitchFamily="18" charset="0"/>
                        </a:rPr>
                        <a:t>3</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Обрабатывающие производства</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710217">
                <a:tc>
                  <a:txBody>
                    <a:bodyPr/>
                    <a:lstStyle/>
                    <a:p>
                      <a:r>
                        <a:rPr lang="ru-RU" sz="1800" b="0" dirty="0" smtClean="0">
                          <a:solidFill>
                            <a:srgbClr val="002060"/>
                          </a:solidFill>
                          <a:latin typeface="+mn-lt"/>
                          <a:cs typeface="Times New Roman" panose="02020603050405020304" pitchFamily="18" charset="0"/>
                        </a:rPr>
                        <a:t>4</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Обеспечение электрической энергией, газом и паром; кондиционирование воздуха</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710217">
                <a:tc>
                  <a:txBody>
                    <a:bodyPr/>
                    <a:lstStyle/>
                    <a:p>
                      <a:r>
                        <a:rPr lang="ru-RU" sz="1800" b="0" dirty="0" smtClean="0">
                          <a:solidFill>
                            <a:srgbClr val="002060"/>
                          </a:solidFill>
                          <a:latin typeface="+mn-lt"/>
                          <a:cs typeface="Times New Roman" panose="02020603050405020304" pitchFamily="18" charset="0"/>
                        </a:rPr>
                        <a:t>5</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Водоснабжение; водоотведение, организация сбора и утилизации отходов, деятельность по ликвидации загрязнений</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648459">
                <a:tc>
                  <a:txBody>
                    <a:bodyPr/>
                    <a:lstStyle/>
                    <a:p>
                      <a:r>
                        <a:rPr lang="ru-RU" sz="1800" b="0" dirty="0" smtClean="0">
                          <a:solidFill>
                            <a:srgbClr val="002060"/>
                          </a:solidFill>
                          <a:latin typeface="+mn-lt"/>
                          <a:cs typeface="Times New Roman" panose="02020603050405020304" pitchFamily="18" charset="0"/>
                        </a:rPr>
                        <a:t>6</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Строительство</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470629">
                <a:tc>
                  <a:txBody>
                    <a:bodyPr/>
                    <a:lstStyle/>
                    <a:p>
                      <a:r>
                        <a:rPr lang="ru-RU" sz="1800" b="0" dirty="0" smtClean="0">
                          <a:solidFill>
                            <a:srgbClr val="002060"/>
                          </a:solidFill>
                          <a:latin typeface="+mn-lt"/>
                          <a:cs typeface="Times New Roman" panose="02020603050405020304" pitchFamily="18" charset="0"/>
                        </a:rPr>
                        <a:t>7</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Транспортировка и хранение</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401426">
                <a:tc>
                  <a:txBody>
                    <a:bodyPr/>
                    <a:lstStyle/>
                    <a:p>
                      <a:r>
                        <a:rPr lang="ru-RU" sz="1800" b="0" dirty="0" smtClean="0">
                          <a:solidFill>
                            <a:srgbClr val="002060"/>
                          </a:solidFill>
                          <a:latin typeface="+mn-lt"/>
                          <a:cs typeface="Times New Roman" panose="02020603050405020304" pitchFamily="18" charset="0"/>
                        </a:rPr>
                        <a:t>8</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dirty="0" smtClean="0">
                          <a:solidFill>
                            <a:srgbClr val="002060"/>
                          </a:solidFill>
                          <a:latin typeface="+mn-lt"/>
                          <a:cs typeface="Times New Roman" panose="02020603050405020304" pitchFamily="18" charset="0"/>
                        </a:rPr>
                        <a:t>Деятельность гостиниц</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bl>
          </a:graphicData>
        </a:graphic>
      </p:graphicFrame>
      <p:graphicFrame>
        <p:nvGraphicFramePr>
          <p:cNvPr id="6" name="Объект 5"/>
          <p:cNvGraphicFramePr>
            <a:graphicFrameLocks noChangeAspect="1"/>
          </p:cNvGraphicFramePr>
          <p:nvPr>
            <p:extLst/>
          </p:nvPr>
        </p:nvGraphicFramePr>
        <p:xfrm>
          <a:off x="9260693" y="141910"/>
          <a:ext cx="500754" cy="584328"/>
        </p:xfrm>
        <a:graphic>
          <a:graphicData uri="http://schemas.openxmlformats.org/presentationml/2006/ole">
            <mc:AlternateContent xmlns:mc="http://schemas.openxmlformats.org/markup-compatibility/2006">
              <mc:Choice xmlns:v="urn:schemas-microsoft-com:vml" Requires="v">
                <p:oleObj spid="_x0000_s14360" r:id="rId3" imgW="2921000" imgH="3640667" progId="">
                  <p:embed/>
                </p:oleObj>
              </mc:Choice>
              <mc:Fallback>
                <p:oleObj r:id="rId3" imgW="2921000" imgH="3640667"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0693" y="141910"/>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2180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80354"/>
            <a:ext cx="9305925" cy="323165"/>
          </a:xfrm>
        </p:spPr>
        <p:txBody>
          <a:bodyPr/>
          <a:lstStyle/>
          <a:p>
            <a:r>
              <a:rPr lang="ru-RU" sz="2100" dirty="0" smtClean="0">
                <a:latin typeface="+mn-lt"/>
                <a:cs typeface="Times New Roman" panose="02020603050405020304" pitchFamily="18" charset="0"/>
              </a:rPr>
              <a:t>Документы для получения субсидий: информация о заявителе</a:t>
            </a:r>
            <a:endParaRPr lang="ru-RU" sz="2100" dirty="0">
              <a:latin typeface="+mn-lt"/>
              <a:cs typeface="Times New Roman" panose="02020603050405020304" pitchFamily="18" charset="0"/>
            </a:endParaRPr>
          </a:p>
        </p:txBody>
      </p:sp>
      <p:sp>
        <p:nvSpPr>
          <p:cNvPr id="3" name="Номер слайда 2"/>
          <p:cNvSpPr>
            <a:spLocks noGrp="1"/>
          </p:cNvSpPr>
          <p:nvPr>
            <p:ph type="sldNum" sz="quarter" idx="10"/>
          </p:nvPr>
        </p:nvSpPr>
        <p:spPr>
          <a:xfrm>
            <a:off x="7637656" y="6563763"/>
            <a:ext cx="2063750" cy="184666"/>
          </a:xfrm>
        </p:spPr>
        <p:txBody>
          <a:bodyPr/>
          <a:lstStyle/>
          <a:p>
            <a:pPr>
              <a:defRPr/>
            </a:pPr>
            <a:r>
              <a:rPr lang="ru-RU" altLang="ru-RU" dirty="0" smtClean="0"/>
              <a:t>6</a:t>
            </a:r>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43937876"/>
              </p:ext>
            </p:extLst>
          </p:nvPr>
        </p:nvGraphicFramePr>
        <p:xfrm>
          <a:off x="521699" y="830661"/>
          <a:ext cx="8917576" cy="4178886"/>
        </p:xfrm>
        <a:graphic>
          <a:graphicData uri="http://schemas.openxmlformats.org/drawingml/2006/table">
            <a:tbl>
              <a:tblPr firstRow="1" bandRow="1">
                <a:tableStyleId>{69012ECD-51FC-41F1-AA8D-1B2483CD663E}</a:tableStyleId>
              </a:tblPr>
              <a:tblGrid>
                <a:gridCol w="840310"/>
                <a:gridCol w="8077266"/>
              </a:tblGrid>
              <a:tr h="404446">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dirty="0" smtClean="0">
                          <a:solidFill>
                            <a:srgbClr val="002060"/>
                          </a:solidFill>
                          <a:latin typeface="+mn-lt"/>
                          <a:cs typeface="Times New Roman" panose="02020603050405020304" pitchFamily="18" charset="0"/>
                        </a:rPr>
                        <a:t>1</a:t>
                      </a:r>
                    </a:p>
                  </a:txBody>
                  <a:tcPr>
                    <a:noFill/>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800" b="0" dirty="0" smtClean="0">
                          <a:solidFill>
                            <a:srgbClr val="002060"/>
                          </a:solidFill>
                          <a:latin typeface="+mn-lt"/>
                          <a:cs typeface="Times New Roman" panose="02020603050405020304" pitchFamily="18" charset="0"/>
                        </a:rPr>
                        <a:t>Заявление о предоставлении субсидий</a:t>
                      </a:r>
                    </a:p>
                  </a:txBody>
                  <a:tcPr>
                    <a:noFill/>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dirty="0" smtClean="0">
                          <a:solidFill>
                            <a:srgbClr val="002060"/>
                          </a:solidFill>
                          <a:latin typeface="+mn-lt"/>
                          <a:cs typeface="Times New Roman" panose="02020603050405020304" pitchFamily="18" charset="0"/>
                        </a:rPr>
                        <a:t>2</a:t>
                      </a:r>
                    </a:p>
                  </a:txBody>
                  <a:tcPr>
                    <a:noFill/>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800" b="0" dirty="0" smtClean="0">
                          <a:solidFill>
                            <a:srgbClr val="002060"/>
                          </a:solidFill>
                          <a:latin typeface="+mn-lt"/>
                          <a:cs typeface="Times New Roman" panose="02020603050405020304" pitchFamily="18" charset="0"/>
                        </a:rPr>
                        <a:t>Сведения о заявителе </a:t>
                      </a:r>
                    </a:p>
                  </a:txBody>
                  <a:tcPr>
                    <a:noFill/>
                  </a:tcPr>
                </a:tc>
              </a:tr>
              <a:tr h="370840">
                <a:tc>
                  <a:txBody>
                    <a:bodyPr/>
                    <a:lstStyle/>
                    <a:p>
                      <a:pPr algn="ctr"/>
                      <a:r>
                        <a:rPr lang="ru-RU" sz="1800" b="0" dirty="0" smtClean="0">
                          <a:solidFill>
                            <a:srgbClr val="002060"/>
                          </a:solidFill>
                          <a:latin typeface="+mn-lt"/>
                          <a:cs typeface="Times New Roman" panose="02020603050405020304" pitchFamily="18" charset="0"/>
                        </a:rPr>
                        <a:t>3</a:t>
                      </a:r>
                      <a:endParaRPr lang="ru-RU" sz="1800" b="0" dirty="0">
                        <a:solidFill>
                          <a:srgbClr val="002060"/>
                        </a:solidFill>
                        <a:latin typeface="+mn-lt"/>
                        <a:cs typeface="Times New Roman" panose="02020603050405020304" pitchFamily="18" charset="0"/>
                      </a:endParaRPr>
                    </a:p>
                  </a:txBody>
                  <a:tcPr/>
                </a:tc>
                <a:tc>
                  <a:txBody>
                    <a:bodyPr/>
                    <a:lstStyle/>
                    <a:p>
                      <a:r>
                        <a:rPr lang="ru-RU" sz="1800" b="0" dirty="0" smtClean="0">
                          <a:solidFill>
                            <a:srgbClr val="002060"/>
                          </a:solidFill>
                          <a:latin typeface="+mn-lt"/>
                          <a:cs typeface="Times New Roman" panose="02020603050405020304" pitchFamily="18" charset="0"/>
                        </a:rPr>
                        <a:t>Документ,</a:t>
                      </a:r>
                      <a:r>
                        <a:rPr lang="ru-RU" sz="1800" b="0" baseline="0" dirty="0" smtClean="0">
                          <a:solidFill>
                            <a:srgbClr val="002060"/>
                          </a:solidFill>
                          <a:latin typeface="+mn-lt"/>
                          <a:cs typeface="Times New Roman" panose="02020603050405020304" pitchFamily="18" charset="0"/>
                        </a:rPr>
                        <a:t> удостоверяющий личность заявителя</a:t>
                      </a:r>
                      <a:endParaRPr lang="ru-RU" sz="1800" b="0"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4</a:t>
                      </a:r>
                      <a:endParaRPr lang="ru-RU" sz="1800" b="0" dirty="0">
                        <a:solidFill>
                          <a:srgbClr val="002060"/>
                        </a:solidFill>
                        <a:latin typeface="+mn-lt"/>
                        <a:cs typeface="Times New Roman" panose="02020603050405020304" pitchFamily="18" charset="0"/>
                      </a:endParaRPr>
                    </a:p>
                  </a:txBody>
                  <a:tcPr/>
                </a:tc>
                <a:tc>
                  <a:txBody>
                    <a:bodyPr/>
                    <a:lstStyle/>
                    <a:p>
                      <a:r>
                        <a:rPr lang="ru-RU" sz="1800" b="0" dirty="0" smtClean="0">
                          <a:solidFill>
                            <a:srgbClr val="002060"/>
                          </a:solidFill>
                          <a:latin typeface="+mn-lt"/>
                          <a:cs typeface="Times New Roman" panose="02020603050405020304" pitchFamily="18" charset="0"/>
                        </a:rPr>
                        <a:t>Документ, удостоверяющий</a:t>
                      </a:r>
                      <a:r>
                        <a:rPr lang="ru-RU" sz="1800" b="0" baseline="0" dirty="0" smtClean="0">
                          <a:solidFill>
                            <a:srgbClr val="002060"/>
                          </a:solidFill>
                          <a:latin typeface="+mn-lt"/>
                          <a:cs typeface="Times New Roman" panose="02020603050405020304" pitchFamily="18" charset="0"/>
                        </a:rPr>
                        <a:t> личность представителя заявителя (в случае обращения через представителя) </a:t>
                      </a:r>
                      <a:endParaRPr lang="ru-RU" sz="1800" b="0"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5</a:t>
                      </a:r>
                      <a:endParaRPr lang="ru-RU" sz="1800" b="0" dirty="0">
                        <a:solidFill>
                          <a:srgbClr val="002060"/>
                        </a:solidFill>
                        <a:latin typeface="+mn-lt"/>
                        <a:cs typeface="Times New Roman" panose="02020603050405020304" pitchFamily="18" charset="0"/>
                      </a:endParaRPr>
                    </a:p>
                  </a:txBody>
                  <a:tcPr/>
                </a:tc>
                <a:tc>
                  <a:txBody>
                    <a:bodyPr/>
                    <a:lstStyle/>
                    <a:p>
                      <a:r>
                        <a:rPr lang="ru-RU" sz="1800" b="0" kern="1200" dirty="0" smtClean="0">
                          <a:solidFill>
                            <a:srgbClr val="002060"/>
                          </a:solidFill>
                          <a:effectLst/>
                          <a:latin typeface="+mn-lt"/>
                          <a:ea typeface="+mn-ea"/>
                          <a:cs typeface="Times New Roman" panose="02020603050405020304" pitchFamily="18" charset="0"/>
                        </a:rPr>
                        <a:t>Документ,  удостоверяющий полномочия представителя заявителя (в случае обращения представителя)</a:t>
                      </a:r>
                      <a:endParaRPr lang="ru-RU" sz="1800" b="0"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6</a:t>
                      </a:r>
                      <a:endParaRPr lang="ru-RU" sz="1800" b="0" dirty="0">
                        <a:solidFill>
                          <a:srgbClr val="002060"/>
                        </a:solidFill>
                        <a:latin typeface="+mn-lt"/>
                        <a:cs typeface="Times New Roman" panose="02020603050405020304" pitchFamily="18" charset="0"/>
                      </a:endParaRPr>
                    </a:p>
                  </a:txBody>
                  <a:tcPr/>
                </a:tc>
                <a:tc>
                  <a:txBody>
                    <a:bodyPr/>
                    <a:lstStyle/>
                    <a:p>
                      <a:r>
                        <a:rPr lang="ru-RU" sz="1800" b="0" dirty="0" smtClean="0">
                          <a:solidFill>
                            <a:srgbClr val="002060"/>
                          </a:solidFill>
                          <a:latin typeface="+mn-lt"/>
                          <a:cs typeface="Times New Roman" panose="02020603050405020304" pitchFamily="18" charset="0"/>
                        </a:rPr>
                        <a:t>Учредительные</a:t>
                      </a:r>
                      <a:r>
                        <a:rPr lang="ru-RU" sz="1800" b="0" baseline="0" dirty="0" smtClean="0">
                          <a:solidFill>
                            <a:srgbClr val="002060"/>
                          </a:solidFill>
                          <a:latin typeface="+mn-lt"/>
                          <a:cs typeface="Times New Roman" panose="02020603050405020304" pitchFamily="18" charset="0"/>
                        </a:rPr>
                        <a:t> документы</a:t>
                      </a:r>
                      <a:endParaRPr lang="ru-RU" sz="1800" b="0"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7</a:t>
                      </a:r>
                      <a:endParaRPr lang="ru-RU" sz="1800" b="0" dirty="0">
                        <a:solidFill>
                          <a:srgbClr val="002060"/>
                        </a:solidFill>
                        <a:latin typeface="+mn-lt"/>
                        <a:cs typeface="Times New Roman" panose="02020603050405020304" pitchFamily="18" charset="0"/>
                      </a:endParaRPr>
                    </a:p>
                  </a:txBody>
                  <a:tcPr/>
                </a:tc>
                <a:tc>
                  <a:txBody>
                    <a:bodyPr/>
                    <a:lstStyle/>
                    <a:p>
                      <a:r>
                        <a:rPr lang="ru-RU" sz="1800" b="0" kern="1200" dirty="0" smtClean="0">
                          <a:solidFill>
                            <a:srgbClr val="002060"/>
                          </a:solidFill>
                          <a:effectLst/>
                          <a:latin typeface="+mn-lt"/>
                          <a:ea typeface="+mn-ea"/>
                          <a:cs typeface="Times New Roman" panose="02020603050405020304" pitchFamily="18" charset="0"/>
                        </a:rPr>
                        <a:t>Выписка из реестра акционеров общества</a:t>
                      </a:r>
                      <a:r>
                        <a:rPr lang="ru-RU" sz="1800" b="0" kern="1200" baseline="0" dirty="0" smtClean="0">
                          <a:solidFill>
                            <a:srgbClr val="002060"/>
                          </a:solidFill>
                          <a:effectLst/>
                          <a:latin typeface="+mn-lt"/>
                          <a:ea typeface="+mn-ea"/>
                          <a:cs typeface="Times New Roman" panose="02020603050405020304" pitchFamily="18" charset="0"/>
                        </a:rPr>
                        <a:t> </a:t>
                      </a:r>
                      <a:r>
                        <a:rPr lang="ru-RU" sz="1800" b="0" i="1" kern="1200" dirty="0" smtClean="0">
                          <a:solidFill>
                            <a:srgbClr val="002060"/>
                          </a:solidFill>
                          <a:effectLst/>
                          <a:latin typeface="+mn-lt"/>
                          <a:ea typeface="+mn-ea"/>
                          <a:cs typeface="Times New Roman" panose="02020603050405020304" pitchFamily="18" charset="0"/>
                        </a:rPr>
                        <a:t>(для АО)</a:t>
                      </a:r>
                      <a:endParaRPr lang="ru-RU" sz="1800" b="0" i="1"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8</a:t>
                      </a:r>
                      <a:endParaRPr lang="ru-RU" sz="1800" b="0" dirty="0">
                        <a:solidFill>
                          <a:srgbClr val="002060"/>
                        </a:solidFill>
                        <a:latin typeface="+mn-lt"/>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800" b="0" kern="1200" dirty="0" smtClean="0">
                          <a:solidFill>
                            <a:srgbClr val="002060"/>
                          </a:solidFill>
                          <a:effectLst/>
                          <a:latin typeface="+mn-lt"/>
                          <a:ea typeface="+mn-ea"/>
                          <a:cs typeface="Times New Roman" panose="02020603050405020304" pitchFamily="18" charset="0"/>
                        </a:rPr>
                        <a:t>Документ, подтверждающий назначение на должность (избрание) руководителя</a:t>
                      </a:r>
                      <a:endParaRPr lang="ru-RU" sz="1800" b="0" i="1"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9</a:t>
                      </a:r>
                      <a:endParaRPr lang="ru-RU" sz="1800" b="0" dirty="0">
                        <a:solidFill>
                          <a:srgbClr val="002060"/>
                        </a:solidFill>
                        <a:latin typeface="+mn-lt"/>
                        <a:cs typeface="Times New Roman" panose="02020603050405020304" pitchFamily="18" charset="0"/>
                      </a:endParaRPr>
                    </a:p>
                  </a:txBody>
                  <a:tcPr/>
                </a:tc>
                <a:tc>
                  <a:txBody>
                    <a:bodyPr/>
                    <a:lstStyle/>
                    <a:p>
                      <a:r>
                        <a:rPr lang="ru-RU" sz="1800" b="0" kern="1200" dirty="0" smtClean="0">
                          <a:solidFill>
                            <a:srgbClr val="002060"/>
                          </a:solidFill>
                          <a:effectLst/>
                          <a:latin typeface="+mn-lt"/>
                          <a:ea typeface="+mn-ea"/>
                          <a:cs typeface="Times New Roman" panose="02020603050405020304" pitchFamily="18" charset="0"/>
                        </a:rPr>
                        <a:t>Документ о назначении на должность главного бухгалтера </a:t>
                      </a:r>
                      <a:endParaRPr lang="ru-RU" sz="1800" b="0" dirty="0">
                        <a:solidFill>
                          <a:srgbClr val="002060"/>
                        </a:solidFill>
                        <a:latin typeface="+mn-lt"/>
                        <a:cs typeface="Times New Roman" panose="02020603050405020304" pitchFamily="18" charset="0"/>
                      </a:endParaRPr>
                    </a:p>
                  </a:txBody>
                  <a:tcPr/>
                </a:tc>
              </a:tr>
            </a:tbl>
          </a:graphicData>
        </a:graphic>
      </p:graphicFrame>
      <p:graphicFrame>
        <p:nvGraphicFramePr>
          <p:cNvPr id="6" name="Объект 5"/>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10324" r:id="rId3" imgW="2919984" imgH="3642360" progId="">
                  <p:embed/>
                </p:oleObj>
              </mc:Choice>
              <mc:Fallback>
                <p:oleObj r:id="rId3" imgW="2919984" imgH="3642360" progId="">
                  <p:embed/>
                  <p:pic>
                    <p:nvPicPr>
                      <p:cNvPr id="0"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Прямоугольник 3"/>
          <p:cNvSpPr/>
          <p:nvPr/>
        </p:nvSpPr>
        <p:spPr>
          <a:xfrm>
            <a:off x="247650" y="5186077"/>
            <a:ext cx="9221561" cy="1188018"/>
          </a:xfrm>
          <a:prstGeom prst="rect">
            <a:avLst/>
          </a:prstGeom>
        </p:spPr>
        <p:txBody>
          <a:bodyPr wrap="square">
            <a:spAutoFit/>
          </a:bodyPr>
          <a:lstStyle/>
          <a:p>
            <a:pPr indent="450215" algn="just">
              <a:lnSpc>
                <a:spcPct val="115000"/>
              </a:lnSpc>
              <a:spcAft>
                <a:spcPts val="0"/>
              </a:spcAft>
            </a:pPr>
            <a:r>
              <a:rPr lang="ru-RU" sz="1600" i="1" dirty="0" smtClean="0">
                <a:solidFill>
                  <a:srgbClr val="002060"/>
                </a:solidFill>
                <a:latin typeface="+mn-lt"/>
              </a:rPr>
              <a:t>Сведения, запрашиваемые</a:t>
            </a:r>
            <a:r>
              <a:rPr lang="ru-RU" sz="1600" i="1" dirty="0" smtClean="0">
                <a:solidFill>
                  <a:srgbClr val="002060"/>
                </a:solidFill>
                <a:latin typeface="+mn-lt"/>
                <a:ea typeface="Calibri" panose="020F0502020204030204" pitchFamily="34" charset="0"/>
              </a:rPr>
              <a:t> </a:t>
            </a:r>
            <a:r>
              <a:rPr lang="ru-RU" sz="1600" i="1" dirty="0" smtClean="0">
                <a:solidFill>
                  <a:srgbClr val="002060"/>
                </a:solidFill>
                <a:latin typeface="+mn-lt"/>
              </a:rPr>
              <a:t>в </a:t>
            </a:r>
            <a:r>
              <a:rPr lang="ru-RU" sz="1600" i="1" dirty="0">
                <a:solidFill>
                  <a:srgbClr val="002060"/>
                </a:solidFill>
                <a:latin typeface="+mn-lt"/>
              </a:rPr>
              <a:t>порядке межведомственного </a:t>
            </a:r>
            <a:r>
              <a:rPr lang="ru-RU" sz="1600" i="1" dirty="0" smtClean="0">
                <a:solidFill>
                  <a:srgbClr val="002060"/>
                </a:solidFill>
                <a:latin typeface="+mn-lt"/>
              </a:rPr>
              <a:t>взаимодействия в ФНС РФ:</a:t>
            </a:r>
            <a:endParaRPr lang="ru-RU" sz="1600" i="1" dirty="0">
              <a:solidFill>
                <a:srgbClr val="002060"/>
              </a:solidFill>
              <a:latin typeface="+mn-lt"/>
              <a:ea typeface="Calibri" panose="020F0502020204030204" pitchFamily="34" charset="0"/>
            </a:endParaRPr>
          </a:p>
          <a:p>
            <a:pPr indent="450215" algn="just">
              <a:lnSpc>
                <a:spcPct val="115000"/>
              </a:lnSpc>
              <a:spcAft>
                <a:spcPts val="0"/>
              </a:spcAft>
            </a:pPr>
            <a:r>
              <a:rPr lang="ru-RU" sz="1600" i="1" dirty="0" smtClean="0">
                <a:solidFill>
                  <a:srgbClr val="002060"/>
                </a:solidFill>
                <a:latin typeface="+mn-lt"/>
                <a:ea typeface="Calibri" panose="020F0502020204030204" pitchFamily="34" charset="0"/>
              </a:rPr>
              <a:t>- </a:t>
            </a:r>
            <a:r>
              <a:rPr lang="ru-RU" sz="1600" i="1" dirty="0">
                <a:solidFill>
                  <a:srgbClr val="002060"/>
                </a:solidFill>
                <a:latin typeface="+mn-lt"/>
                <a:ea typeface="Calibri" panose="020F0502020204030204" pitchFamily="34" charset="0"/>
              </a:rPr>
              <a:t>из </a:t>
            </a:r>
            <a:r>
              <a:rPr lang="ru-RU" sz="1600" i="1" dirty="0" smtClean="0">
                <a:solidFill>
                  <a:srgbClr val="002060"/>
                </a:solidFill>
                <a:latin typeface="+mn-lt"/>
                <a:ea typeface="Calibri" panose="020F0502020204030204" pitchFamily="34" charset="0"/>
              </a:rPr>
              <a:t>ЕГРЮЛ и ЕГРИП;</a:t>
            </a:r>
            <a:endParaRPr lang="ru-RU" sz="1600" i="1" dirty="0">
              <a:solidFill>
                <a:srgbClr val="002060"/>
              </a:solidFill>
              <a:latin typeface="+mn-lt"/>
              <a:ea typeface="Calibri" panose="020F0502020204030204" pitchFamily="34" charset="0"/>
            </a:endParaRPr>
          </a:p>
          <a:p>
            <a:pPr indent="450215" algn="just">
              <a:lnSpc>
                <a:spcPct val="115000"/>
              </a:lnSpc>
              <a:spcAft>
                <a:spcPts val="0"/>
              </a:spcAft>
            </a:pPr>
            <a:r>
              <a:rPr lang="ru-RU" sz="1600" i="1" dirty="0">
                <a:solidFill>
                  <a:srgbClr val="002060"/>
                </a:solidFill>
                <a:latin typeface="+mn-lt"/>
                <a:ea typeface="Calibri" panose="020F0502020204030204" pitchFamily="34" charset="0"/>
              </a:rPr>
              <a:t>-</a:t>
            </a:r>
            <a:r>
              <a:rPr lang="ru-RU" sz="1600" i="1" dirty="0" smtClean="0">
                <a:solidFill>
                  <a:srgbClr val="002060"/>
                </a:solidFill>
                <a:latin typeface="+mn-lt"/>
                <a:ea typeface="Calibri" panose="020F0502020204030204" pitchFamily="34" charset="0"/>
              </a:rPr>
              <a:t> </a:t>
            </a:r>
            <a:r>
              <a:rPr lang="ru-RU" sz="1600" i="1" dirty="0">
                <a:solidFill>
                  <a:srgbClr val="002060"/>
                </a:solidFill>
                <a:latin typeface="+mn-lt"/>
                <a:ea typeface="Calibri" panose="020F0502020204030204" pitchFamily="34" charset="0"/>
              </a:rPr>
              <a:t>о наличии (отсутствии) задолженности по уплате налогов, сборов, пеней, штрафов;</a:t>
            </a:r>
          </a:p>
          <a:p>
            <a:r>
              <a:rPr lang="ru-RU" sz="1600" i="1" dirty="0" smtClean="0">
                <a:solidFill>
                  <a:srgbClr val="002060"/>
                </a:solidFill>
                <a:latin typeface="+mn-lt"/>
                <a:ea typeface="Calibri" panose="020F0502020204030204" pitchFamily="34" charset="0"/>
                <a:cs typeface="Times New Roman" panose="02020603050405020304" pitchFamily="18" charset="0"/>
              </a:rPr>
              <a:t>        - </a:t>
            </a:r>
            <a:r>
              <a:rPr lang="ru-RU" sz="1600" i="1" dirty="0">
                <a:solidFill>
                  <a:srgbClr val="002060"/>
                </a:solidFill>
                <a:highlight>
                  <a:srgbClr val="FFFFFF"/>
                </a:highlight>
                <a:latin typeface="+mn-lt"/>
                <a:ea typeface="Calibri" panose="020F0502020204030204" pitchFamily="34" charset="0"/>
                <a:cs typeface="Times New Roman" panose="02020603050405020304" pitchFamily="18" charset="0"/>
              </a:rPr>
              <a:t>о среднесписочной численности работников за предшествующий календарный </a:t>
            </a:r>
            <a:r>
              <a:rPr lang="ru-RU" sz="1600" i="1" dirty="0" smtClean="0">
                <a:solidFill>
                  <a:srgbClr val="002060"/>
                </a:solidFill>
                <a:highlight>
                  <a:srgbClr val="FFFFFF"/>
                </a:highlight>
                <a:latin typeface="+mn-lt"/>
                <a:ea typeface="Calibri" panose="020F0502020204030204" pitchFamily="34" charset="0"/>
                <a:cs typeface="Times New Roman" panose="02020603050405020304" pitchFamily="18" charset="0"/>
              </a:rPr>
              <a:t>год.</a:t>
            </a:r>
            <a:endParaRPr lang="ru-RU" sz="1600" i="1" dirty="0">
              <a:solidFill>
                <a:srgbClr val="002060"/>
              </a:solidFill>
              <a:latin typeface="+mn-lt"/>
            </a:endParaRPr>
          </a:p>
        </p:txBody>
      </p:sp>
    </p:spTree>
    <p:extLst>
      <p:ext uri="{BB962C8B-B14F-4D97-AF65-F5344CB8AC3E}">
        <p14:creationId xmlns:p14="http://schemas.microsoft.com/office/powerpoint/2010/main" val="3256601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a:xfrm>
            <a:off x="7609114" y="6643688"/>
            <a:ext cx="2063750" cy="184666"/>
          </a:xfrm>
        </p:spPr>
        <p:txBody>
          <a:bodyPr/>
          <a:lstStyle/>
          <a:p>
            <a:pPr>
              <a:defRPr/>
            </a:pPr>
            <a:r>
              <a:rPr lang="ru-RU" altLang="ru-RU" dirty="0" smtClean="0"/>
              <a:t>7</a:t>
            </a:r>
            <a:endParaRPr lang="en-US" altLang="ru-RU" dirty="0"/>
          </a:p>
        </p:txBody>
      </p:sp>
      <p:graphicFrame>
        <p:nvGraphicFramePr>
          <p:cNvPr id="13" name="Таблица 12"/>
          <p:cNvGraphicFramePr>
            <a:graphicFrameLocks noGrp="1"/>
          </p:cNvGraphicFramePr>
          <p:nvPr>
            <p:extLst>
              <p:ext uri="{D42A27DB-BD31-4B8C-83A1-F6EECF244321}">
                <p14:modId xmlns:p14="http://schemas.microsoft.com/office/powerpoint/2010/main" val="842700441"/>
              </p:ext>
            </p:extLst>
          </p:nvPr>
        </p:nvGraphicFramePr>
        <p:xfrm>
          <a:off x="311611" y="981076"/>
          <a:ext cx="9109663" cy="5219698"/>
        </p:xfrm>
        <a:graphic>
          <a:graphicData uri="http://schemas.openxmlformats.org/drawingml/2006/table">
            <a:tbl>
              <a:tblPr firstRow="1" bandRow="1">
                <a:tableStyleId>{69012ECD-51FC-41F1-AA8D-1B2483CD663E}</a:tableStyleId>
              </a:tblPr>
              <a:tblGrid>
                <a:gridCol w="450583"/>
                <a:gridCol w="8659080"/>
              </a:tblGrid>
              <a:tr h="551901">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en-US" sz="1800" b="0" dirty="0" smtClean="0">
                          <a:solidFill>
                            <a:srgbClr val="002060"/>
                          </a:solidFill>
                          <a:latin typeface="+mn-lt"/>
                          <a:cs typeface="Times New Roman" panose="02020603050405020304" pitchFamily="18" charset="0"/>
                        </a:rPr>
                        <a:t>1</a:t>
                      </a:r>
                      <a:endParaRPr lang="ru-RU" sz="1800" b="0" dirty="0" smtClean="0">
                        <a:solidFill>
                          <a:srgbClr val="002060"/>
                        </a:solidFill>
                        <a:latin typeface="+mn-lt"/>
                        <a:cs typeface="Times New Roman" panose="02020603050405020304" pitchFamily="18" charset="0"/>
                      </a:endParaRPr>
                    </a:p>
                  </a:txBody>
                  <a:tcPr>
                    <a:noFill/>
                  </a:tcPr>
                </a:tc>
                <a:tc>
                  <a:txBody>
                    <a:bodyPr/>
                    <a:lstStyle/>
                    <a:p>
                      <a:r>
                        <a:rPr lang="ru-RU" sz="1800" b="0" kern="1200" dirty="0" smtClean="0">
                          <a:solidFill>
                            <a:srgbClr val="002060"/>
                          </a:solidFill>
                          <a:effectLst/>
                          <a:latin typeface="+mn-lt"/>
                          <a:ea typeface="+mn-ea"/>
                          <a:cs typeface="Times New Roman" panose="02020603050405020304" pitchFamily="18" charset="0"/>
                        </a:rPr>
                        <a:t>Договор лизинга </a:t>
                      </a:r>
                      <a:endParaRPr lang="ru-RU" sz="1800" b="0" dirty="0">
                        <a:solidFill>
                          <a:srgbClr val="002060"/>
                        </a:solidFill>
                        <a:latin typeface="+mn-lt"/>
                        <a:cs typeface="Times New Roman" panose="02020603050405020304" pitchFamily="18" charset="0"/>
                      </a:endParaRPr>
                    </a:p>
                  </a:txBody>
                  <a:tcPr>
                    <a:noFill/>
                  </a:tcPr>
                </a:tc>
              </a:tr>
              <a:tr h="703153">
                <a:tc>
                  <a:txBody>
                    <a:bodyPr/>
                    <a:lstStyle/>
                    <a:p>
                      <a:pPr algn="ctr"/>
                      <a:r>
                        <a:rPr lang="ru-RU" sz="1800" b="0" dirty="0" smtClean="0">
                          <a:solidFill>
                            <a:srgbClr val="002060"/>
                          </a:solidFill>
                          <a:latin typeface="+mn-lt"/>
                          <a:cs typeface="Times New Roman" panose="02020603050405020304" pitchFamily="18" charset="0"/>
                        </a:rPr>
                        <a:t>2</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kern="1200" dirty="0" smtClean="0">
                          <a:solidFill>
                            <a:srgbClr val="002060"/>
                          </a:solidFill>
                          <a:effectLst/>
                          <a:latin typeface="+mn-lt"/>
                          <a:ea typeface="+mn-ea"/>
                          <a:cs typeface="Times New Roman" panose="02020603050405020304" pitchFamily="18" charset="0"/>
                        </a:rPr>
                        <a:t>Платежные документы об</a:t>
                      </a:r>
                      <a:r>
                        <a:rPr lang="ru-RU" sz="1800" kern="1200" baseline="0" dirty="0" smtClean="0">
                          <a:solidFill>
                            <a:srgbClr val="002060"/>
                          </a:solidFill>
                          <a:effectLst/>
                          <a:latin typeface="+mn-lt"/>
                          <a:ea typeface="+mn-ea"/>
                          <a:cs typeface="Times New Roman" panose="02020603050405020304" pitchFamily="18" charset="0"/>
                        </a:rPr>
                        <a:t> </a:t>
                      </a:r>
                      <a:r>
                        <a:rPr lang="ru-RU" sz="1800" kern="1200" dirty="0" smtClean="0">
                          <a:solidFill>
                            <a:srgbClr val="002060"/>
                          </a:solidFill>
                          <a:effectLst/>
                          <a:latin typeface="+mn-lt"/>
                          <a:ea typeface="+mn-ea"/>
                          <a:cs typeface="Times New Roman" panose="02020603050405020304" pitchFamily="18" charset="0"/>
                        </a:rPr>
                        <a:t>оплатой первого взноса (аванса) по договору лизинга</a:t>
                      </a:r>
                    </a:p>
                  </a:txBody>
                  <a:tcPr/>
                </a:tc>
              </a:tr>
              <a:tr h="487289">
                <a:tc>
                  <a:txBody>
                    <a:bodyPr/>
                    <a:lstStyle/>
                    <a:p>
                      <a:pPr algn="ctr"/>
                      <a:r>
                        <a:rPr lang="ru-RU" sz="1800" b="0" dirty="0" smtClean="0">
                          <a:solidFill>
                            <a:srgbClr val="002060"/>
                          </a:solidFill>
                          <a:latin typeface="+mn-lt"/>
                          <a:cs typeface="Times New Roman" panose="02020603050405020304" pitchFamily="18" charset="0"/>
                        </a:rPr>
                        <a:t>3</a:t>
                      </a:r>
                      <a:endParaRPr lang="ru-RU" sz="1800" b="0" dirty="0">
                        <a:solidFill>
                          <a:srgbClr val="002060"/>
                        </a:solidFill>
                        <a:latin typeface="+mn-lt"/>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mn-lt"/>
                          <a:cs typeface="Times New Roman" panose="02020603050405020304" pitchFamily="18" charset="0"/>
                        </a:rPr>
                        <a:t>Выписка банка, подтверждающая оплату по договору лизинга</a:t>
                      </a:r>
                      <a:endParaRPr lang="ru-RU" sz="1800" dirty="0">
                        <a:solidFill>
                          <a:srgbClr val="002060"/>
                        </a:solidFill>
                        <a:latin typeface="+mn-lt"/>
                        <a:cs typeface="Times New Roman" panose="02020603050405020304" pitchFamily="18" charset="0"/>
                      </a:endParaRPr>
                    </a:p>
                  </a:txBody>
                  <a:tcPr/>
                </a:tc>
              </a:tr>
              <a:tr h="482512">
                <a:tc>
                  <a:txBody>
                    <a:bodyPr/>
                    <a:lstStyle/>
                    <a:p>
                      <a:pPr algn="ctr"/>
                      <a:r>
                        <a:rPr lang="ru-RU" sz="1800" b="0" dirty="0" smtClean="0">
                          <a:solidFill>
                            <a:srgbClr val="002060"/>
                          </a:solidFill>
                          <a:latin typeface="+mn-lt"/>
                          <a:cs typeface="Times New Roman" panose="02020603050405020304" pitchFamily="18" charset="0"/>
                        </a:rPr>
                        <a:t>4</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mn-lt"/>
                          <a:cs typeface="Times New Roman" panose="02020603050405020304" pitchFamily="18" charset="0"/>
                        </a:rPr>
                        <a:t>Счет на оплату </a:t>
                      </a:r>
                      <a:r>
                        <a:rPr lang="ru-RU" sz="1600" i="1" dirty="0" smtClean="0">
                          <a:solidFill>
                            <a:srgbClr val="002060"/>
                          </a:solidFill>
                          <a:latin typeface="+mn-lt"/>
                          <a:cs typeface="Times New Roman" panose="02020603050405020304" pitchFamily="18" charset="0"/>
                        </a:rPr>
                        <a:t>(е</a:t>
                      </a:r>
                      <a:r>
                        <a:rPr lang="ru-RU" sz="1600" i="1" baseline="0" dirty="0" smtClean="0">
                          <a:solidFill>
                            <a:srgbClr val="002060"/>
                          </a:solidFill>
                          <a:latin typeface="+mn-lt"/>
                          <a:cs typeface="Times New Roman" panose="02020603050405020304" pitchFamily="18" charset="0"/>
                        </a:rPr>
                        <a:t>сли в платежном поручении нет ссылки на договор)</a:t>
                      </a:r>
                      <a:endParaRPr lang="ru-RU" sz="1600" i="1" dirty="0">
                        <a:solidFill>
                          <a:srgbClr val="002060"/>
                        </a:solidFill>
                        <a:latin typeface="+mn-lt"/>
                        <a:cs typeface="Times New Roman" panose="02020603050405020304" pitchFamily="18" charset="0"/>
                      </a:endParaRPr>
                    </a:p>
                  </a:txBody>
                  <a:tcPr/>
                </a:tc>
              </a:tr>
              <a:tr h="487289">
                <a:tc>
                  <a:txBody>
                    <a:bodyPr/>
                    <a:lstStyle/>
                    <a:p>
                      <a:pPr algn="ctr"/>
                      <a:r>
                        <a:rPr lang="ru-RU" sz="1800" b="0" dirty="0" smtClean="0">
                          <a:solidFill>
                            <a:srgbClr val="002060"/>
                          </a:solidFill>
                          <a:latin typeface="+mn-lt"/>
                          <a:cs typeface="Times New Roman" panose="02020603050405020304" pitchFamily="18" charset="0"/>
                        </a:rPr>
                        <a:t>5</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b="0" kern="1200" dirty="0" smtClean="0">
                          <a:solidFill>
                            <a:srgbClr val="002060"/>
                          </a:solidFill>
                          <a:effectLst/>
                          <a:latin typeface="+mn-lt"/>
                          <a:ea typeface="+mn-ea"/>
                          <a:cs typeface="Times New Roman" panose="02020603050405020304" pitchFamily="18" charset="0"/>
                        </a:rPr>
                        <a:t>Документы,</a:t>
                      </a:r>
                      <a:r>
                        <a:rPr lang="ru-RU" sz="1800" b="0" kern="1200" baseline="0" dirty="0" smtClean="0">
                          <a:solidFill>
                            <a:srgbClr val="002060"/>
                          </a:solidFill>
                          <a:effectLst/>
                          <a:latin typeface="+mn-lt"/>
                          <a:ea typeface="+mn-ea"/>
                          <a:cs typeface="Times New Roman" panose="02020603050405020304" pitchFamily="18" charset="0"/>
                        </a:rPr>
                        <a:t> подтверждающие передачу объекта лизинга </a:t>
                      </a:r>
                      <a:endParaRPr lang="ru-RU" sz="1800" dirty="0">
                        <a:solidFill>
                          <a:srgbClr val="002060"/>
                        </a:solidFill>
                        <a:latin typeface="+mn-lt"/>
                        <a:cs typeface="Times New Roman" panose="02020603050405020304" pitchFamily="18" charset="0"/>
                      </a:endParaRPr>
                    </a:p>
                  </a:txBody>
                  <a:tcPr/>
                </a:tc>
              </a:tr>
              <a:tr h="804187">
                <a:tc>
                  <a:txBody>
                    <a:bodyPr/>
                    <a:lstStyle/>
                    <a:p>
                      <a:pPr algn="ctr"/>
                      <a:r>
                        <a:rPr lang="ru-RU" sz="1800" b="0" dirty="0" smtClean="0">
                          <a:solidFill>
                            <a:srgbClr val="002060"/>
                          </a:solidFill>
                          <a:latin typeface="+mn-lt"/>
                          <a:cs typeface="Times New Roman" panose="02020603050405020304" pitchFamily="18" charset="0"/>
                        </a:rPr>
                        <a:t>6</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kern="1200" dirty="0" smtClean="0">
                          <a:solidFill>
                            <a:srgbClr val="002060"/>
                          </a:solidFill>
                          <a:effectLst/>
                          <a:latin typeface="+mn-lt"/>
                          <a:ea typeface="+mn-ea"/>
                          <a:cs typeface="Times New Roman" panose="02020603050405020304" pitchFamily="18" charset="0"/>
                        </a:rPr>
                        <a:t>Бухгалтерские документы о постановке оборудования на</a:t>
                      </a:r>
                      <a:r>
                        <a:rPr lang="ru-RU" sz="1800" kern="1200" baseline="0" dirty="0" smtClean="0">
                          <a:solidFill>
                            <a:srgbClr val="002060"/>
                          </a:solidFill>
                          <a:effectLst/>
                          <a:latin typeface="+mn-lt"/>
                          <a:ea typeface="+mn-ea"/>
                          <a:cs typeface="Times New Roman" panose="02020603050405020304" pitchFamily="18" charset="0"/>
                        </a:rPr>
                        <a:t> учет </a:t>
                      </a:r>
                      <a:r>
                        <a:rPr lang="ru-RU" sz="1600" i="1" kern="1200" baseline="0" dirty="0" smtClean="0">
                          <a:solidFill>
                            <a:srgbClr val="002060"/>
                          </a:solidFill>
                          <a:latin typeface="+mn-lt"/>
                          <a:ea typeface="+mn-ea"/>
                          <a:cs typeface="Times New Roman" panose="02020603050405020304" pitchFamily="18" charset="0"/>
                        </a:rPr>
                        <a:t>(если по договору учет ведется на балансе у лизингополучателя)</a:t>
                      </a:r>
                      <a:endParaRPr lang="ru-RU" sz="1600" i="1" kern="1200" baseline="0" dirty="0">
                        <a:solidFill>
                          <a:srgbClr val="002060"/>
                        </a:solidFill>
                        <a:latin typeface="+mn-lt"/>
                        <a:ea typeface="+mn-ea"/>
                        <a:cs typeface="Times New Roman" panose="02020603050405020304" pitchFamily="18" charset="0"/>
                      </a:endParaRPr>
                    </a:p>
                  </a:txBody>
                  <a:tcPr/>
                </a:tc>
              </a:tr>
              <a:tr h="728789">
                <a:tc>
                  <a:txBody>
                    <a:bodyPr/>
                    <a:lstStyle/>
                    <a:p>
                      <a:pPr algn="ctr"/>
                      <a:r>
                        <a:rPr lang="ru-RU" sz="1800" b="0" dirty="0" smtClean="0">
                          <a:solidFill>
                            <a:srgbClr val="002060"/>
                          </a:solidFill>
                          <a:latin typeface="+mn-lt"/>
                          <a:cs typeface="Times New Roman" panose="02020603050405020304" pitchFamily="18" charset="0"/>
                        </a:rPr>
                        <a:t>7</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mn-lt"/>
                          <a:cs typeface="Times New Roman" panose="02020603050405020304" pitchFamily="18" charset="0"/>
                        </a:rPr>
                        <a:t>Справка лизинговой</a:t>
                      </a:r>
                      <a:r>
                        <a:rPr lang="ru-RU" sz="1800" baseline="0" dirty="0" smtClean="0">
                          <a:solidFill>
                            <a:srgbClr val="002060"/>
                          </a:solidFill>
                          <a:latin typeface="+mn-lt"/>
                          <a:cs typeface="Times New Roman" panose="02020603050405020304" pitchFamily="18" charset="0"/>
                        </a:rPr>
                        <a:t> компании об </a:t>
                      </a:r>
                      <a:r>
                        <a:rPr lang="ru-RU" sz="1800" dirty="0" smtClean="0">
                          <a:solidFill>
                            <a:srgbClr val="002060"/>
                          </a:solidFill>
                          <a:latin typeface="+mn-lt"/>
                          <a:cs typeface="Times New Roman" panose="02020603050405020304" pitchFamily="18" charset="0"/>
                        </a:rPr>
                        <a:t>уплате первого взноса</a:t>
                      </a:r>
                      <a:r>
                        <a:rPr lang="ru-RU" sz="1800" baseline="0" dirty="0" smtClean="0">
                          <a:solidFill>
                            <a:srgbClr val="002060"/>
                          </a:solidFill>
                          <a:latin typeface="+mn-lt"/>
                          <a:cs typeface="Times New Roman" panose="02020603050405020304" pitchFamily="18" charset="0"/>
                        </a:rPr>
                        <a:t> (аванса) и исполнении текущих обязательств по лизинговым платежам</a:t>
                      </a:r>
                      <a:endParaRPr lang="ru-RU" sz="1800" dirty="0">
                        <a:solidFill>
                          <a:srgbClr val="002060"/>
                        </a:solidFill>
                        <a:latin typeface="+mn-lt"/>
                        <a:cs typeface="Times New Roman" panose="02020603050405020304" pitchFamily="18" charset="0"/>
                      </a:endParaRPr>
                    </a:p>
                  </a:txBody>
                  <a:tcPr/>
                </a:tc>
              </a:tr>
              <a:tr h="487289">
                <a:tc>
                  <a:txBody>
                    <a:bodyPr/>
                    <a:lstStyle/>
                    <a:p>
                      <a:pPr algn="ctr"/>
                      <a:r>
                        <a:rPr lang="ru-RU" sz="1800" b="0" dirty="0" smtClean="0">
                          <a:solidFill>
                            <a:srgbClr val="002060"/>
                          </a:solidFill>
                          <a:latin typeface="+mn-lt"/>
                          <a:cs typeface="Times New Roman" panose="02020603050405020304" pitchFamily="18" charset="0"/>
                        </a:rPr>
                        <a:t>8</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mn-lt"/>
                          <a:cs typeface="Times New Roman" panose="02020603050405020304" pitchFamily="18" charset="0"/>
                        </a:rPr>
                        <a:t>ПТС (ПСМ) при приобретении транспортных средств по договору</a:t>
                      </a:r>
                      <a:endParaRPr lang="ru-RU" sz="1800" dirty="0">
                        <a:solidFill>
                          <a:srgbClr val="002060"/>
                        </a:solidFill>
                        <a:latin typeface="+mn-lt"/>
                        <a:cs typeface="Times New Roman" panose="02020603050405020304" pitchFamily="18" charset="0"/>
                      </a:endParaRPr>
                    </a:p>
                  </a:txBody>
                  <a:tcPr/>
                </a:tc>
              </a:tr>
              <a:tr h="487289">
                <a:tc>
                  <a:txBody>
                    <a:bodyPr/>
                    <a:lstStyle/>
                    <a:p>
                      <a:pPr algn="ctr"/>
                      <a:r>
                        <a:rPr lang="ru-RU" sz="1800" b="0" dirty="0" smtClean="0">
                          <a:solidFill>
                            <a:srgbClr val="002060"/>
                          </a:solidFill>
                          <a:latin typeface="+mn-lt"/>
                          <a:cs typeface="Times New Roman" panose="02020603050405020304" pitchFamily="18" charset="0"/>
                        </a:rPr>
                        <a:t>9</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kern="1200" dirty="0" smtClean="0">
                          <a:solidFill>
                            <a:srgbClr val="002060"/>
                          </a:solidFill>
                          <a:effectLst/>
                          <a:latin typeface="+mn-lt"/>
                          <a:ea typeface="+mn-ea"/>
                          <a:cs typeface="Times New Roman" panose="02020603050405020304" pitchFamily="18" charset="0"/>
                        </a:rPr>
                        <a:t>Фотография(-и) оборудования после его передачи</a:t>
                      </a:r>
                      <a:endParaRPr lang="ru-RU" sz="1800" dirty="0">
                        <a:solidFill>
                          <a:srgbClr val="002060"/>
                        </a:solidFill>
                        <a:latin typeface="+mn-lt"/>
                        <a:cs typeface="Times New Roman" panose="02020603050405020304" pitchFamily="18" charset="0"/>
                      </a:endParaRPr>
                    </a:p>
                  </a:txBody>
                  <a:tcPr/>
                </a:tc>
              </a:tr>
            </a:tbl>
          </a:graphicData>
        </a:graphic>
      </p:graphicFrame>
      <p:sp>
        <p:nvSpPr>
          <p:cNvPr id="10" name="Заголовок 1"/>
          <p:cNvSpPr>
            <a:spLocks noGrp="1"/>
          </p:cNvSpPr>
          <p:nvPr>
            <p:ph type="title"/>
          </p:nvPr>
        </p:nvSpPr>
        <p:spPr>
          <a:xfrm>
            <a:off x="483061" y="330288"/>
            <a:ext cx="9240837" cy="323165"/>
          </a:xfrm>
        </p:spPr>
        <p:txBody>
          <a:bodyPr/>
          <a:lstStyle/>
          <a:p>
            <a:r>
              <a:rPr lang="ru-RU" sz="2100" dirty="0" smtClean="0">
                <a:latin typeface="+mn-lt"/>
                <a:cs typeface="Times New Roman" panose="02020603050405020304" pitchFamily="18" charset="0"/>
              </a:rPr>
              <a:t>Документы для получения субсидий: подтверждение затрат</a:t>
            </a:r>
            <a:endParaRPr lang="ru-RU" sz="2100" dirty="0">
              <a:latin typeface="+mn-lt"/>
              <a:cs typeface="Times New Roman" panose="02020603050405020304"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1388067791"/>
              </p:ext>
            </p:extLst>
          </p:nvPr>
        </p:nvGraphicFramePr>
        <p:xfrm>
          <a:off x="9063395" y="377113"/>
          <a:ext cx="500754" cy="584328"/>
        </p:xfrm>
        <a:graphic>
          <a:graphicData uri="http://schemas.openxmlformats.org/presentationml/2006/ole">
            <mc:AlternateContent xmlns:mc="http://schemas.openxmlformats.org/markup-compatibility/2006">
              <mc:Choice xmlns:v="urn:schemas-microsoft-com:vml" Requires="v">
                <p:oleObj spid="_x0000_s11348" r:id="rId3" imgW="2919984" imgH="3642360" progId="">
                  <p:embed/>
                </p:oleObj>
              </mc:Choice>
              <mc:Fallback>
                <p:oleObj r:id="rId3" imgW="2919984" imgH="3642360" progId="">
                  <p:embed/>
                  <p:pic>
                    <p:nvPicPr>
                      <p:cNvPr id="0"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3395" y="377113"/>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250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4010224622"/>
              </p:ext>
            </p:extLst>
          </p:nvPr>
        </p:nvGraphicFramePr>
        <p:xfrm>
          <a:off x="8958122" y="391086"/>
          <a:ext cx="500754" cy="584328"/>
        </p:xfrm>
        <a:graphic>
          <a:graphicData uri="http://schemas.openxmlformats.org/presentationml/2006/ole">
            <mc:AlternateContent xmlns:mc="http://schemas.openxmlformats.org/markup-compatibility/2006">
              <mc:Choice xmlns:v="urn:schemas-microsoft-com:vml" Requires="v">
                <p:oleObj spid="_x0000_s1121" r:id="rId4" imgW="2919984" imgH="3642360" progId="">
                  <p:embed/>
                </p:oleObj>
              </mc:Choice>
              <mc:Fallback>
                <p:oleObj r:id="rId4" imgW="2919984" imgH="3642360" progId="">
                  <p:embed/>
                  <p:pic>
                    <p:nvPicPr>
                      <p:cNvPr id="0" name="Picture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122" y="391086"/>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Номер слайда 3"/>
          <p:cNvSpPr>
            <a:spLocks noGrp="1"/>
          </p:cNvSpPr>
          <p:nvPr>
            <p:ph type="sldNum" sz="quarter" idx="4294967295"/>
          </p:nvPr>
        </p:nvSpPr>
        <p:spPr>
          <a:xfrm>
            <a:off x="7473878" y="6596883"/>
            <a:ext cx="2133600" cy="84272"/>
          </a:xfrm>
          <a:prstGeom prst="rect">
            <a:avLst/>
          </a:prstGeom>
        </p:spPr>
        <p:txBody>
          <a:bodyPr/>
          <a:lstStyle/>
          <a:p>
            <a:r>
              <a:rPr lang="ru-RU" dirty="0" smtClean="0"/>
              <a:t>8</a:t>
            </a:r>
            <a:endParaRPr lang="ru-RU" dirty="0"/>
          </a:p>
        </p:txBody>
      </p:sp>
      <p:sp>
        <p:nvSpPr>
          <p:cNvPr id="15" name="TextBox 14"/>
          <p:cNvSpPr txBox="1"/>
          <p:nvPr/>
        </p:nvSpPr>
        <p:spPr>
          <a:xfrm>
            <a:off x="351617" y="3053216"/>
            <a:ext cx="1318940" cy="307777"/>
          </a:xfrm>
          <a:prstGeom prst="rect">
            <a:avLst/>
          </a:prstGeom>
          <a:noFill/>
        </p:spPr>
        <p:txBody>
          <a:bodyPr wrap="square" rtlCol="0">
            <a:spAutoFit/>
          </a:bodyPr>
          <a:lstStyle/>
          <a:p>
            <a:pPr algn="ctr"/>
            <a:r>
              <a:rPr lang="ru-RU" sz="1400" b="1" dirty="0">
                <a:solidFill>
                  <a:srgbClr val="002060"/>
                </a:solidFill>
              </a:rPr>
              <a:t>ЗАЯВИТЕЛЬ</a:t>
            </a:r>
          </a:p>
        </p:txBody>
      </p:sp>
      <p:sp>
        <p:nvSpPr>
          <p:cNvPr id="19" name="TextBox 19"/>
          <p:cNvSpPr txBox="1">
            <a:spLocks noChangeArrowheads="1"/>
          </p:cNvSpPr>
          <p:nvPr/>
        </p:nvSpPr>
        <p:spPr bwMode="auto">
          <a:xfrm>
            <a:off x="953937" y="5106237"/>
            <a:ext cx="774449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9983" indent="-179983">
              <a:spcAft>
                <a:spcPts val="600"/>
              </a:spcAft>
              <a:buClr>
                <a:schemeClr val="accent6">
                  <a:lumMod val="75000"/>
                </a:schemeClr>
              </a:buClr>
              <a:buFont typeface="Arial" panose="020B0604020202020204" pitchFamily="34" charset="0"/>
              <a:buChar char="•"/>
            </a:pPr>
            <a:r>
              <a:rPr lang="ru-RU" altLang="ru-RU" b="1" kern="0" dirty="0">
                <a:solidFill>
                  <a:srgbClr val="002060"/>
                </a:solidFill>
                <a:latin typeface="+mn-lt"/>
                <a:cs typeface="Arial" panose="020B0604020202020204" pitchFamily="34" charset="0"/>
              </a:rPr>
              <a:t>Заявка на предоставление субсидий подается </a:t>
            </a:r>
            <a:r>
              <a:rPr lang="ru-RU" altLang="ru-RU" b="1" kern="0" dirty="0" smtClean="0">
                <a:solidFill>
                  <a:srgbClr val="002060"/>
                </a:solidFill>
                <a:latin typeface="+mn-lt"/>
                <a:cs typeface="Arial" panose="020B0604020202020204" pitchFamily="34" charset="0"/>
              </a:rPr>
              <a:t>в электронном виде на портале РПГУ Московской области</a:t>
            </a:r>
            <a:endParaRPr lang="ru-RU" altLang="ru-RU" b="1" kern="0" dirty="0">
              <a:solidFill>
                <a:srgbClr val="002060"/>
              </a:solidFill>
              <a:latin typeface="+mn-lt"/>
              <a:cs typeface="Arial" panose="020B0604020202020204" pitchFamily="34" charset="0"/>
            </a:endParaRPr>
          </a:p>
        </p:txBody>
      </p:sp>
      <p:sp>
        <p:nvSpPr>
          <p:cNvPr id="22" name="Скругленный прямоугольник 21"/>
          <p:cNvSpPr/>
          <p:nvPr/>
        </p:nvSpPr>
        <p:spPr>
          <a:xfrm>
            <a:off x="3562852" y="1762097"/>
            <a:ext cx="1795760" cy="1040656"/>
          </a:xfrm>
          <a:prstGeom prst="roundRect">
            <a:avLst/>
          </a:prstGeom>
          <a:noFill/>
          <a:ln w="19050">
            <a:solidFill>
              <a:srgbClr val="01528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algn="ctr">
              <a:lnSpc>
                <a:spcPct val="70000"/>
              </a:lnSpc>
            </a:pPr>
            <a:r>
              <a:rPr lang="ru-RU" sz="1200" b="1" dirty="0" smtClean="0">
                <a:solidFill>
                  <a:schemeClr val="accent6">
                    <a:lumMod val="75000"/>
                  </a:schemeClr>
                </a:solidFill>
              </a:rPr>
              <a:t>Регистрация заявки</a:t>
            </a:r>
            <a:endParaRPr lang="ru-RU" sz="1200" b="1" dirty="0">
              <a:solidFill>
                <a:schemeClr val="accent6">
                  <a:lumMod val="75000"/>
                </a:schemeClr>
              </a:solidFill>
            </a:endParaRPr>
          </a:p>
        </p:txBody>
      </p:sp>
      <p:sp>
        <p:nvSpPr>
          <p:cNvPr id="26" name="Стрелка вправо 25"/>
          <p:cNvSpPr/>
          <p:nvPr/>
        </p:nvSpPr>
        <p:spPr>
          <a:xfrm>
            <a:off x="5481960" y="1953377"/>
            <a:ext cx="1741287" cy="856497"/>
          </a:xfrm>
          <a:prstGeom prst="rightArrow">
            <a:avLst/>
          </a:prstGeom>
          <a:solidFill>
            <a:schemeClr val="accent1">
              <a:lumMod val="7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250" b="1" dirty="0" smtClean="0"/>
              <a:t>Сформированная </a:t>
            </a:r>
            <a:r>
              <a:rPr lang="ru-RU" sz="1250" b="1" dirty="0"/>
              <a:t>Заявка</a:t>
            </a:r>
          </a:p>
        </p:txBody>
      </p:sp>
      <p:grpSp>
        <p:nvGrpSpPr>
          <p:cNvPr id="27" name="Группа 26"/>
          <p:cNvGrpSpPr/>
          <p:nvPr/>
        </p:nvGrpSpPr>
        <p:grpSpPr>
          <a:xfrm>
            <a:off x="4704019" y="3188152"/>
            <a:ext cx="1878950" cy="1386136"/>
            <a:chOff x="10578564" y="1175478"/>
            <a:chExt cx="2490842" cy="1660093"/>
          </a:xfrm>
        </p:grpSpPr>
        <p:sp>
          <p:nvSpPr>
            <p:cNvPr id="28" name="Скругленный прямоугольник 27"/>
            <p:cNvSpPr/>
            <p:nvPr/>
          </p:nvSpPr>
          <p:spPr>
            <a:xfrm>
              <a:off x="10578564" y="1175478"/>
              <a:ext cx="2490842" cy="1660093"/>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marL="540000"/>
              <a:r>
                <a:rPr lang="ru-RU" sz="1100" b="1" dirty="0">
                  <a:solidFill>
                    <a:srgbClr val="015289"/>
                  </a:solidFill>
                </a:rPr>
                <a:t>Министерство инвестиций </a:t>
              </a:r>
              <a:br>
                <a:rPr lang="ru-RU" sz="1100" b="1" dirty="0">
                  <a:solidFill>
                    <a:srgbClr val="015289"/>
                  </a:solidFill>
                </a:rPr>
              </a:br>
              <a:r>
                <a:rPr lang="ru-RU" sz="1100" b="1" dirty="0">
                  <a:solidFill>
                    <a:srgbClr val="015289"/>
                  </a:solidFill>
                </a:rPr>
                <a:t>и инноваций Московской области</a:t>
              </a:r>
              <a:br>
                <a:rPr lang="ru-RU" sz="1100" b="1" dirty="0">
                  <a:solidFill>
                    <a:srgbClr val="015289"/>
                  </a:solidFill>
                </a:rPr>
              </a:br>
              <a:r>
                <a:rPr lang="ru-RU" sz="1200" b="1" dirty="0" smtClean="0">
                  <a:solidFill>
                    <a:schemeClr val="accent6">
                      <a:lumMod val="75000"/>
                    </a:schemeClr>
                  </a:solidFill>
                </a:rPr>
                <a:t>Заключение</a:t>
              </a:r>
              <a:endParaRPr lang="ru-RU" sz="1400" b="1" dirty="0">
                <a:solidFill>
                  <a:schemeClr val="accent6">
                    <a:lumMod val="75000"/>
                  </a:schemeClr>
                </a:solidFill>
              </a:endParaRPr>
            </a:p>
          </p:txBody>
        </p:sp>
        <p:pic>
          <p:nvPicPr>
            <p:cNvPr id="29"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79256" y="1417458"/>
              <a:ext cx="604289" cy="636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Группа 29"/>
          <p:cNvGrpSpPr/>
          <p:nvPr/>
        </p:nvGrpSpPr>
        <p:grpSpPr>
          <a:xfrm>
            <a:off x="6634064" y="3139669"/>
            <a:ext cx="2147986" cy="1079905"/>
            <a:chOff x="7300454" y="2852938"/>
            <a:chExt cx="3105905" cy="1279500"/>
          </a:xfrm>
          <a:solidFill>
            <a:schemeClr val="accent1">
              <a:lumMod val="75000"/>
            </a:schemeClr>
          </a:solidFill>
        </p:grpSpPr>
        <p:sp>
          <p:nvSpPr>
            <p:cNvPr id="31" name="Стрелка углом 30"/>
            <p:cNvSpPr/>
            <p:nvPr/>
          </p:nvSpPr>
          <p:spPr>
            <a:xfrm rot="10800000">
              <a:off x="7300454" y="2852938"/>
              <a:ext cx="3105905" cy="1279500"/>
            </a:xfrm>
            <a:prstGeom prst="bentArrow">
              <a:avLst>
                <a:gd name="adj1" fmla="val 29126"/>
                <a:gd name="adj2" fmla="val 25000"/>
                <a:gd name="adj3" fmla="val 25000"/>
                <a:gd name="adj4" fmla="val 43750"/>
              </a:avLst>
            </a:prstGeom>
            <a:grp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endParaRPr>
            </a:p>
          </p:txBody>
        </p:sp>
        <p:sp>
          <p:nvSpPr>
            <p:cNvPr id="32" name="TextBox 31"/>
            <p:cNvSpPr txBox="1"/>
            <p:nvPr/>
          </p:nvSpPr>
          <p:spPr>
            <a:xfrm>
              <a:off x="7541620" y="3642897"/>
              <a:ext cx="2479101" cy="328196"/>
            </a:xfrm>
            <a:prstGeom prst="rect">
              <a:avLst/>
            </a:prstGeom>
            <a:grpFill/>
          </p:spPr>
          <p:txBody>
            <a:bodyPr wrap="square" rtlCol="0" anchor="ctr" anchorCtr="0">
              <a:spAutoFit/>
            </a:bodyPr>
            <a:lstStyle/>
            <a:p>
              <a:pPr algn="ctr"/>
              <a:r>
                <a:rPr lang="ru-RU" sz="1200" b="1" dirty="0">
                  <a:solidFill>
                    <a:schemeClr val="bg1"/>
                  </a:solidFill>
                </a:rPr>
                <a:t>Решение о допуске</a:t>
              </a:r>
            </a:p>
          </p:txBody>
        </p:sp>
      </p:grpSp>
      <p:grpSp>
        <p:nvGrpSpPr>
          <p:cNvPr id="33" name="Группа 32"/>
          <p:cNvGrpSpPr/>
          <p:nvPr/>
        </p:nvGrpSpPr>
        <p:grpSpPr>
          <a:xfrm>
            <a:off x="809136" y="3437092"/>
            <a:ext cx="1588831" cy="772958"/>
            <a:chOff x="983433" y="3258900"/>
            <a:chExt cx="2808312" cy="746164"/>
          </a:xfrm>
          <a:solidFill>
            <a:schemeClr val="accent1">
              <a:lumMod val="75000"/>
            </a:schemeClr>
          </a:solidFill>
        </p:grpSpPr>
        <p:sp>
          <p:nvSpPr>
            <p:cNvPr id="34" name="Стрелка углом 33"/>
            <p:cNvSpPr/>
            <p:nvPr/>
          </p:nvSpPr>
          <p:spPr>
            <a:xfrm rot="16200000">
              <a:off x="2014507" y="2227826"/>
              <a:ext cx="746164" cy="2808312"/>
            </a:xfrm>
            <a:prstGeom prst="bentArrow">
              <a:avLst>
                <a:gd name="adj1" fmla="val 45796"/>
                <a:gd name="adj2" fmla="val 47837"/>
                <a:gd name="adj3" fmla="val 28754"/>
                <a:gd name="adj4" fmla="val 43750"/>
              </a:avLst>
            </a:prstGeom>
            <a:grp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chemeClr val="tx1"/>
                </a:solidFill>
              </a:endParaRPr>
            </a:p>
          </p:txBody>
        </p:sp>
        <p:sp>
          <p:nvSpPr>
            <p:cNvPr id="35" name="TextBox 34"/>
            <p:cNvSpPr txBox="1"/>
            <p:nvPr/>
          </p:nvSpPr>
          <p:spPr>
            <a:xfrm>
              <a:off x="1843707" y="3673278"/>
              <a:ext cx="1805438" cy="331745"/>
            </a:xfrm>
            <a:prstGeom prst="rect">
              <a:avLst/>
            </a:prstGeom>
            <a:grpFill/>
          </p:spPr>
          <p:txBody>
            <a:bodyPr wrap="square" rtlCol="0">
              <a:spAutoFit/>
            </a:bodyPr>
            <a:lstStyle/>
            <a:p>
              <a:pPr algn="ctr"/>
              <a:r>
                <a:rPr lang="ru-RU" sz="1200" b="1" dirty="0">
                  <a:solidFill>
                    <a:schemeClr val="bg1"/>
                  </a:solidFill>
                </a:rPr>
                <a:t>Субсидия</a:t>
              </a:r>
            </a:p>
          </p:txBody>
        </p:sp>
      </p:grpSp>
      <p:sp>
        <p:nvSpPr>
          <p:cNvPr id="36" name="Стрелка вправо 35"/>
          <p:cNvSpPr/>
          <p:nvPr/>
        </p:nvSpPr>
        <p:spPr>
          <a:xfrm>
            <a:off x="1879836" y="1913233"/>
            <a:ext cx="1613266" cy="883445"/>
          </a:xfrm>
          <a:prstGeom prst="rightArrow">
            <a:avLst/>
          </a:prstGeom>
          <a:solidFill>
            <a:schemeClr val="accent1">
              <a:lumMod val="7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250" b="1" dirty="0"/>
              <a:t>Заявление + документы</a:t>
            </a:r>
          </a:p>
        </p:txBody>
      </p:sp>
      <p:sp>
        <p:nvSpPr>
          <p:cNvPr id="24" name="Скругленный прямоугольник 23"/>
          <p:cNvSpPr/>
          <p:nvPr/>
        </p:nvSpPr>
        <p:spPr>
          <a:xfrm>
            <a:off x="7279274" y="1642285"/>
            <a:ext cx="2394275" cy="1331031"/>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0" bIns="45716" numCol="1" spcCol="0" rtlCol="0" fromWordArt="0" anchor="ctr" anchorCtr="0" forceAA="0" compatLnSpc="1">
            <a:prstTxWarp prst="textNoShape">
              <a:avLst/>
            </a:prstTxWarp>
            <a:noAutofit/>
          </a:bodyPr>
          <a:lstStyle/>
          <a:p>
            <a:pPr marL="468000"/>
            <a:r>
              <a:rPr lang="ru-RU" sz="1100" b="1" dirty="0">
                <a:solidFill>
                  <a:srgbClr val="015289"/>
                </a:solidFill>
              </a:rPr>
              <a:t>ГКУ МО «Московский областной центр поддержки предпринимательства»</a:t>
            </a:r>
          </a:p>
          <a:p>
            <a:pPr marL="468000"/>
            <a:r>
              <a:rPr lang="ru-RU" sz="1200" b="1" dirty="0">
                <a:solidFill>
                  <a:schemeClr val="accent6">
                    <a:lumMod val="75000"/>
                  </a:schemeClr>
                </a:solidFill>
              </a:rPr>
              <a:t>Проверка </a:t>
            </a:r>
            <a:r>
              <a:rPr lang="ru-RU" sz="1200" b="1" dirty="0" smtClean="0">
                <a:solidFill>
                  <a:schemeClr val="accent6">
                    <a:lumMod val="75000"/>
                  </a:schemeClr>
                </a:solidFill>
              </a:rPr>
              <a:t>заявки</a:t>
            </a:r>
            <a:endParaRPr lang="ru-RU" sz="1200" b="1" dirty="0">
              <a:solidFill>
                <a:schemeClr val="accent6">
                  <a:lumMod val="75000"/>
                </a:schemeClr>
              </a:solidFill>
            </a:endParaRPr>
          </a:p>
        </p:txBody>
      </p:sp>
      <p:pic>
        <p:nvPicPr>
          <p:cNvPr id="37" name="Picture 2" descr="C:\Users\ChernovSV\Desktop\Презентация\2016-10-3_15-10-13_moher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328" y="1953378"/>
            <a:ext cx="372853" cy="434604"/>
          </a:xfrm>
          <a:prstGeom prst="rect">
            <a:avLst/>
          </a:prstGeom>
          <a:noFill/>
          <a:extLst>
            <a:ext uri="{909E8E84-426E-40DD-AFC4-6F175D3DCCD1}">
              <a14:hiddenFill xmlns:a14="http://schemas.microsoft.com/office/drawing/2010/main">
                <a:solidFill>
                  <a:srgbClr val="FFFFFF"/>
                </a:solidFill>
              </a14:hiddenFill>
            </a:ext>
          </a:extLst>
        </p:spPr>
      </p:pic>
      <p:sp>
        <p:nvSpPr>
          <p:cNvPr id="38" name="Заголовок 1"/>
          <p:cNvSpPr>
            <a:spLocks noGrp="1"/>
          </p:cNvSpPr>
          <p:nvPr>
            <p:ph type="title"/>
          </p:nvPr>
        </p:nvSpPr>
        <p:spPr>
          <a:xfrm>
            <a:off x="90488" y="700680"/>
            <a:ext cx="9240837" cy="369332"/>
          </a:xfrm>
        </p:spPr>
        <p:txBody>
          <a:bodyPr/>
          <a:lstStyle/>
          <a:p>
            <a:pPr algn="ctr"/>
            <a:r>
              <a:rPr lang="ru-RU" sz="2400" dirty="0" smtClean="0">
                <a:latin typeface="+mn-lt"/>
                <a:cs typeface="Times New Roman" panose="02020603050405020304" pitchFamily="18" charset="0"/>
              </a:rPr>
              <a:t>Прием заявок на предоставление субсидий</a:t>
            </a:r>
            <a:endParaRPr lang="ru-RU" sz="2400" dirty="0">
              <a:latin typeface="+mn-lt"/>
            </a:endParaRPr>
          </a:p>
        </p:txBody>
      </p:sp>
      <p:pic>
        <p:nvPicPr>
          <p:cNvPr id="39" name="Picture 2" descr="C:\Users\ChernovSV\Desktop\Презентация\2016-10-3_15-10-13_moher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6859" y="1953378"/>
            <a:ext cx="401504"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85291" y="1869646"/>
            <a:ext cx="1725960" cy="646331"/>
          </a:xfrm>
          <a:prstGeom prst="rect">
            <a:avLst/>
          </a:prstGeom>
        </p:spPr>
        <p:txBody>
          <a:bodyPr wrap="square">
            <a:spAutoFit/>
          </a:bodyPr>
          <a:lstStyle/>
          <a:p>
            <a:pPr marL="540000"/>
            <a:r>
              <a:rPr lang="ru-RU" sz="1200" b="1" dirty="0">
                <a:solidFill>
                  <a:srgbClr val="015289"/>
                </a:solidFill>
              </a:rPr>
              <a:t>РПГУ Московской области</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545" y="1731080"/>
            <a:ext cx="1702413" cy="1337911"/>
          </a:xfrm>
          <a:prstGeom prst="rect">
            <a:avLst/>
          </a:prstGeom>
        </p:spPr>
      </p:pic>
      <p:grpSp>
        <p:nvGrpSpPr>
          <p:cNvPr id="40" name="Группа 39"/>
          <p:cNvGrpSpPr/>
          <p:nvPr/>
        </p:nvGrpSpPr>
        <p:grpSpPr>
          <a:xfrm>
            <a:off x="2492826" y="3207007"/>
            <a:ext cx="1878950" cy="1386136"/>
            <a:chOff x="7445252" y="1015539"/>
            <a:chExt cx="2490842" cy="1660093"/>
          </a:xfrm>
        </p:grpSpPr>
        <p:sp>
          <p:nvSpPr>
            <p:cNvPr id="41" name="Скругленный прямоугольник 40"/>
            <p:cNvSpPr/>
            <p:nvPr/>
          </p:nvSpPr>
          <p:spPr>
            <a:xfrm>
              <a:off x="7445252" y="1015539"/>
              <a:ext cx="2490842" cy="1660093"/>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marL="540000"/>
              <a:r>
                <a:rPr lang="ru-RU" sz="1100" b="1" dirty="0" smtClean="0">
                  <a:solidFill>
                    <a:srgbClr val="015289"/>
                  </a:solidFill>
                </a:rPr>
                <a:t>Конкурсная комиссия по принятию решений по </a:t>
              </a:r>
              <a:r>
                <a:rPr lang="ru-RU" sz="1100" b="1" dirty="0" err="1" smtClean="0">
                  <a:solidFill>
                    <a:srgbClr val="015289"/>
                  </a:solidFill>
                </a:rPr>
                <a:t>предоставле-нию</a:t>
              </a:r>
              <a:r>
                <a:rPr lang="ru-RU" sz="1100" b="1" dirty="0" smtClean="0">
                  <a:solidFill>
                    <a:srgbClr val="015289"/>
                  </a:solidFill>
                </a:rPr>
                <a:t> субсидий</a:t>
              </a:r>
            </a:p>
            <a:p>
              <a:pPr marL="540000"/>
              <a:r>
                <a:rPr lang="ru-RU" sz="1200" b="1" dirty="0" smtClean="0">
                  <a:solidFill>
                    <a:schemeClr val="accent6">
                      <a:lumMod val="75000"/>
                    </a:schemeClr>
                  </a:solidFill>
                </a:rPr>
                <a:t>Решение</a:t>
              </a:r>
              <a:endParaRPr lang="ru-RU" sz="1400" b="1" dirty="0">
                <a:solidFill>
                  <a:schemeClr val="accent6">
                    <a:lumMod val="75000"/>
                  </a:schemeClr>
                </a:solidFill>
              </a:endParaRPr>
            </a:p>
          </p:txBody>
        </p:sp>
        <p:pic>
          <p:nvPicPr>
            <p:cNvPr id="42"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1161" y="1209236"/>
              <a:ext cx="604289" cy="63635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Стрелка влево 5"/>
          <p:cNvSpPr/>
          <p:nvPr/>
        </p:nvSpPr>
        <p:spPr bwMode="auto">
          <a:xfrm>
            <a:off x="4371776" y="3620276"/>
            <a:ext cx="281148" cy="484632"/>
          </a:xfrm>
          <a:prstGeom prst="lef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055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Скругленный прямоугольник 79"/>
          <p:cNvSpPr/>
          <p:nvPr/>
        </p:nvSpPr>
        <p:spPr>
          <a:xfrm>
            <a:off x="2939143" y="6133054"/>
            <a:ext cx="2559080" cy="504000"/>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В течение 3-х  лет:</a:t>
            </a:r>
          </a:p>
          <a:p>
            <a:pPr algn="ctr"/>
            <a:r>
              <a:rPr lang="ru-RU" sz="1400" b="1" dirty="0" smtClean="0"/>
              <a:t>  </a:t>
            </a:r>
            <a:r>
              <a:rPr lang="ru-RU" sz="1400" b="1" dirty="0"/>
              <a:t>– до </a:t>
            </a:r>
            <a:r>
              <a:rPr lang="ru-RU" sz="1400" b="1" dirty="0" smtClean="0"/>
              <a:t>30.01  </a:t>
            </a:r>
            <a:endParaRPr lang="ru-RU" sz="1400" b="1" dirty="0"/>
          </a:p>
        </p:txBody>
      </p:sp>
      <p:graphicFrame>
        <p:nvGraphicFramePr>
          <p:cNvPr id="3" name="Объект 2"/>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3165" r:id="rId4" imgW="2919984" imgH="3642360" progId="">
                  <p:embed/>
                </p:oleObj>
              </mc:Choice>
              <mc:Fallback>
                <p:oleObj r:id="rId4" imgW="2919984" imgH="364236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Номер слайда 3"/>
          <p:cNvSpPr>
            <a:spLocks noGrp="1"/>
          </p:cNvSpPr>
          <p:nvPr>
            <p:ph type="sldNum" sz="quarter" idx="4294967295"/>
          </p:nvPr>
        </p:nvSpPr>
        <p:spPr>
          <a:xfrm>
            <a:off x="7199400" y="6538827"/>
            <a:ext cx="2133600" cy="184666"/>
          </a:xfrm>
          <a:prstGeom prst="rect">
            <a:avLst/>
          </a:prstGeom>
        </p:spPr>
        <p:txBody>
          <a:bodyPr/>
          <a:lstStyle/>
          <a:p>
            <a:r>
              <a:rPr lang="ru-RU" dirty="0" smtClean="0">
                <a:latin typeface="Arial" panose="020B0604020202020204" pitchFamily="34" charset="0"/>
                <a:cs typeface="Arial" panose="020B0604020202020204" pitchFamily="34" charset="0"/>
              </a:rPr>
              <a:t>9</a:t>
            </a:r>
            <a:endParaRPr lang="ru-RU" dirty="0">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3449075" y="4887289"/>
            <a:ext cx="2054839" cy="793716"/>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10 рабочих дней</a:t>
            </a:r>
          </a:p>
        </p:txBody>
      </p:sp>
      <p:sp>
        <p:nvSpPr>
          <p:cNvPr id="13" name="Скругленный прямоугольник 12"/>
          <p:cNvSpPr/>
          <p:nvPr/>
        </p:nvSpPr>
        <p:spPr>
          <a:xfrm>
            <a:off x="3462580" y="4239630"/>
            <a:ext cx="2054837" cy="324000"/>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20 календарных дней</a:t>
            </a:r>
          </a:p>
        </p:txBody>
      </p:sp>
      <p:sp>
        <p:nvSpPr>
          <p:cNvPr id="14" name="Скругленный прямоугольник 13"/>
          <p:cNvSpPr/>
          <p:nvPr/>
        </p:nvSpPr>
        <p:spPr>
          <a:xfrm>
            <a:off x="3475818" y="3763926"/>
            <a:ext cx="2072583" cy="324000"/>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20 календарных дней</a:t>
            </a:r>
          </a:p>
        </p:txBody>
      </p:sp>
      <p:sp>
        <p:nvSpPr>
          <p:cNvPr id="15" name="Скругленный прямоугольник 14"/>
          <p:cNvSpPr/>
          <p:nvPr/>
        </p:nvSpPr>
        <p:spPr>
          <a:xfrm>
            <a:off x="3484692" y="2962267"/>
            <a:ext cx="2054837" cy="360041"/>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20 календарных дней</a:t>
            </a:r>
          </a:p>
        </p:txBody>
      </p:sp>
      <p:sp>
        <p:nvSpPr>
          <p:cNvPr id="16" name="Скругленный прямоугольник 15"/>
          <p:cNvSpPr/>
          <p:nvPr/>
        </p:nvSpPr>
        <p:spPr>
          <a:xfrm>
            <a:off x="3964495" y="1969640"/>
            <a:ext cx="1483336" cy="542766"/>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В день подачи Заявки</a:t>
            </a:r>
          </a:p>
        </p:txBody>
      </p:sp>
      <p:sp>
        <p:nvSpPr>
          <p:cNvPr id="24" name="Скругленный прямоугольник 23"/>
          <p:cNvSpPr/>
          <p:nvPr/>
        </p:nvSpPr>
        <p:spPr>
          <a:xfrm>
            <a:off x="335752" y="1348186"/>
            <a:ext cx="2039411" cy="324000"/>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6" rIns="0" bIns="45716" numCol="1" spcCol="0" rtlCol="0" fromWordArt="0" anchor="ctr" anchorCtr="0" forceAA="0" compatLnSpc="1">
            <a:prstTxWarp prst="textNoShape">
              <a:avLst/>
            </a:prstTxWarp>
            <a:noAutofit/>
          </a:bodyPr>
          <a:lstStyle/>
          <a:p>
            <a:pPr algn="ctr"/>
            <a:r>
              <a:rPr lang="ru-RU" sz="1600" b="1" dirty="0">
                <a:solidFill>
                  <a:srgbClr val="015289"/>
                </a:solidFill>
              </a:rPr>
              <a:t>ЗАЯВИТЕЛЬ</a:t>
            </a:r>
            <a:endParaRPr lang="ru-RU" b="1" dirty="0">
              <a:solidFill>
                <a:srgbClr val="015289"/>
              </a:solidFill>
            </a:endParaRPr>
          </a:p>
        </p:txBody>
      </p:sp>
      <p:sp>
        <p:nvSpPr>
          <p:cNvPr id="25" name="Скругленный прямоугольник 24"/>
          <p:cNvSpPr/>
          <p:nvPr/>
        </p:nvSpPr>
        <p:spPr>
          <a:xfrm>
            <a:off x="5511273" y="1085611"/>
            <a:ext cx="3842278" cy="579157"/>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Подача </a:t>
            </a:r>
            <a:r>
              <a:rPr lang="ru-RU" sz="1400" b="1" kern="0" dirty="0" smtClean="0">
                <a:solidFill>
                  <a:srgbClr val="015289"/>
                </a:solidFill>
                <a:cs typeface="Arial"/>
              </a:rPr>
              <a:t>Заявки на сайте РПГУ МО </a:t>
            </a:r>
            <a:r>
              <a:rPr lang="en-US" sz="1400" b="1" kern="0" dirty="0">
                <a:solidFill>
                  <a:srgbClr val="015289"/>
                </a:solidFill>
                <a:cs typeface="Arial"/>
              </a:rPr>
              <a:t>https://uslugi.mosreg.ru/</a:t>
            </a:r>
            <a:endParaRPr lang="ru-RU" sz="1400" b="1" kern="0" dirty="0">
              <a:solidFill>
                <a:srgbClr val="015289"/>
              </a:solidFill>
              <a:cs typeface="Arial"/>
            </a:endParaRPr>
          </a:p>
        </p:txBody>
      </p:sp>
      <p:cxnSp>
        <p:nvCxnSpPr>
          <p:cNvPr id="26" name="Прямая со стрелкой 25"/>
          <p:cNvCxnSpPr>
            <a:stCxn id="25" idx="2"/>
            <a:endCxn id="27" idx="0"/>
          </p:cNvCxnSpPr>
          <p:nvPr/>
        </p:nvCxnSpPr>
        <p:spPr>
          <a:xfrm>
            <a:off x="7432412" y="1664768"/>
            <a:ext cx="3" cy="28536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Скругленный прямоугольник 26"/>
          <p:cNvSpPr/>
          <p:nvPr/>
        </p:nvSpPr>
        <p:spPr>
          <a:xfrm>
            <a:off x="5511275" y="1950130"/>
            <a:ext cx="3842279" cy="542766"/>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Регистрация </a:t>
            </a:r>
            <a:r>
              <a:rPr lang="ru-RU" sz="1400" b="1" kern="0" dirty="0" smtClean="0">
                <a:solidFill>
                  <a:srgbClr val="015289"/>
                </a:solidFill>
                <a:cs typeface="Arial"/>
              </a:rPr>
              <a:t>Заявки</a:t>
            </a:r>
            <a:endParaRPr lang="ru-RU" sz="1400" b="1" kern="0" dirty="0">
              <a:solidFill>
                <a:srgbClr val="015289"/>
              </a:solidFill>
              <a:cs typeface="Arial"/>
            </a:endParaRPr>
          </a:p>
        </p:txBody>
      </p:sp>
      <p:sp>
        <p:nvSpPr>
          <p:cNvPr id="28" name="Скругленный прямоугольник 27"/>
          <p:cNvSpPr/>
          <p:nvPr/>
        </p:nvSpPr>
        <p:spPr>
          <a:xfrm>
            <a:off x="5511277" y="2953855"/>
            <a:ext cx="3842277" cy="360040"/>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Рассмотрение Заявки</a:t>
            </a:r>
          </a:p>
        </p:txBody>
      </p:sp>
      <p:sp>
        <p:nvSpPr>
          <p:cNvPr id="29" name="Скругленный прямоугольник 28"/>
          <p:cNvSpPr/>
          <p:nvPr/>
        </p:nvSpPr>
        <p:spPr>
          <a:xfrm>
            <a:off x="5511275" y="3745025"/>
            <a:ext cx="3842279" cy="324000"/>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Заседание Конкурсной комиссии</a:t>
            </a:r>
          </a:p>
        </p:txBody>
      </p:sp>
      <p:sp>
        <p:nvSpPr>
          <p:cNvPr id="30" name="Скругленный прямоугольник 29"/>
          <p:cNvSpPr/>
          <p:nvPr/>
        </p:nvSpPr>
        <p:spPr>
          <a:xfrm>
            <a:off x="5511273" y="4255478"/>
            <a:ext cx="3842278" cy="387940"/>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Приказ Министра о распределении субсидий</a:t>
            </a:r>
          </a:p>
        </p:txBody>
      </p:sp>
      <p:sp>
        <p:nvSpPr>
          <p:cNvPr id="31" name="Скругленный прямоугольник 30"/>
          <p:cNvSpPr/>
          <p:nvPr/>
        </p:nvSpPr>
        <p:spPr>
          <a:xfrm>
            <a:off x="5511273" y="4823473"/>
            <a:ext cx="3842278" cy="504056"/>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Подписание с Заявителем Соглашения </a:t>
            </a:r>
            <a:br>
              <a:rPr lang="ru-RU" sz="1400" b="1" kern="0" dirty="0">
                <a:solidFill>
                  <a:srgbClr val="015289"/>
                </a:solidFill>
                <a:cs typeface="Arial"/>
              </a:rPr>
            </a:br>
            <a:r>
              <a:rPr lang="ru-RU" sz="1400" b="1" kern="0" dirty="0">
                <a:solidFill>
                  <a:srgbClr val="015289"/>
                </a:solidFill>
                <a:cs typeface="Arial"/>
              </a:rPr>
              <a:t>о предоставлении субсидии</a:t>
            </a:r>
          </a:p>
        </p:txBody>
      </p:sp>
      <p:cxnSp>
        <p:nvCxnSpPr>
          <p:cNvPr id="32" name="Прямая соединительная линия 31"/>
          <p:cNvCxnSpPr/>
          <p:nvPr/>
        </p:nvCxnSpPr>
        <p:spPr>
          <a:xfrm>
            <a:off x="487864" y="1772816"/>
            <a:ext cx="8928000" cy="0"/>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89000" y="2639742"/>
            <a:ext cx="8928000" cy="0"/>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27" idx="2"/>
            <a:endCxn id="28" idx="0"/>
          </p:cNvCxnSpPr>
          <p:nvPr/>
        </p:nvCxnSpPr>
        <p:spPr>
          <a:xfrm>
            <a:off x="7432415" y="2492901"/>
            <a:ext cx="1" cy="46095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28" idx="2"/>
            <a:endCxn id="29" idx="0"/>
          </p:cNvCxnSpPr>
          <p:nvPr/>
        </p:nvCxnSpPr>
        <p:spPr>
          <a:xfrm flipH="1">
            <a:off x="7432415" y="3313895"/>
            <a:ext cx="1" cy="43113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7432412" y="4051441"/>
            <a:ext cx="3" cy="25039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30" idx="2"/>
            <a:endCxn id="31" idx="0"/>
          </p:cNvCxnSpPr>
          <p:nvPr/>
        </p:nvCxnSpPr>
        <p:spPr>
          <a:xfrm>
            <a:off x="7432412" y="4643418"/>
            <a:ext cx="0" cy="18005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89000" y="3629921"/>
            <a:ext cx="8928000" cy="0"/>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6" name="Скругленный прямоугольник 45"/>
          <p:cNvSpPr/>
          <p:nvPr/>
        </p:nvSpPr>
        <p:spPr>
          <a:xfrm>
            <a:off x="5511275" y="5498485"/>
            <a:ext cx="3842279" cy="381424"/>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Перечисление денежных средств Заявителю</a:t>
            </a:r>
          </a:p>
        </p:txBody>
      </p:sp>
      <p:cxnSp>
        <p:nvCxnSpPr>
          <p:cNvPr id="47" name="Прямая со стрелкой 46"/>
          <p:cNvCxnSpPr>
            <a:stCxn id="31" idx="2"/>
            <a:endCxn id="46" idx="0"/>
          </p:cNvCxnSpPr>
          <p:nvPr/>
        </p:nvCxnSpPr>
        <p:spPr>
          <a:xfrm>
            <a:off x="7432412" y="5327529"/>
            <a:ext cx="0" cy="17095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8" name="Скругленный прямоугольник 47"/>
          <p:cNvSpPr/>
          <p:nvPr/>
        </p:nvSpPr>
        <p:spPr>
          <a:xfrm>
            <a:off x="563192" y="6106766"/>
            <a:ext cx="1811969" cy="324000"/>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6" rIns="0" bIns="45716" numCol="1" spcCol="0" rtlCol="0" fromWordArt="0" anchor="ctr" anchorCtr="0" forceAA="0" compatLnSpc="1">
            <a:prstTxWarp prst="textNoShape">
              <a:avLst/>
            </a:prstTxWarp>
            <a:noAutofit/>
          </a:bodyPr>
          <a:lstStyle/>
          <a:p>
            <a:pPr algn="ctr"/>
            <a:r>
              <a:rPr lang="ru-RU" sz="1600" b="1" dirty="0">
                <a:solidFill>
                  <a:srgbClr val="015289"/>
                </a:solidFill>
              </a:rPr>
              <a:t>ЗАЯВИТЕЛЬ</a:t>
            </a:r>
            <a:endParaRPr lang="ru-RU" b="1" dirty="0">
              <a:solidFill>
                <a:srgbClr val="015289"/>
              </a:solidFill>
            </a:endParaRPr>
          </a:p>
        </p:txBody>
      </p:sp>
      <p:cxnSp>
        <p:nvCxnSpPr>
          <p:cNvPr id="49" name="Прямая соединительная линия 48"/>
          <p:cNvCxnSpPr/>
          <p:nvPr/>
        </p:nvCxnSpPr>
        <p:spPr>
          <a:xfrm>
            <a:off x="489000" y="6034758"/>
            <a:ext cx="8928000" cy="0"/>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0" name="Скругленный прямоугольник 49"/>
          <p:cNvSpPr/>
          <p:nvPr/>
        </p:nvSpPr>
        <p:spPr>
          <a:xfrm>
            <a:off x="5511275" y="6198268"/>
            <a:ext cx="3842279" cy="324000"/>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Предоставление отчетности</a:t>
            </a:r>
          </a:p>
        </p:txBody>
      </p:sp>
      <p:cxnSp>
        <p:nvCxnSpPr>
          <p:cNvPr id="51" name="Прямая со стрелкой 50"/>
          <p:cNvCxnSpPr>
            <a:stCxn id="46" idx="2"/>
            <a:endCxn id="50" idx="0"/>
          </p:cNvCxnSpPr>
          <p:nvPr/>
        </p:nvCxnSpPr>
        <p:spPr>
          <a:xfrm>
            <a:off x="7432412" y="5879914"/>
            <a:ext cx="0" cy="31835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2" name="Скругленный прямоугольник 51"/>
          <p:cNvSpPr/>
          <p:nvPr/>
        </p:nvSpPr>
        <p:spPr>
          <a:xfrm>
            <a:off x="196762" y="2715152"/>
            <a:ext cx="3241765" cy="828886"/>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0" bIns="45716" numCol="1" spcCol="0" rtlCol="0" fromWordArt="0" anchor="ctr" anchorCtr="0" forceAA="0" compatLnSpc="1">
            <a:prstTxWarp prst="textNoShape">
              <a:avLst/>
            </a:prstTxWarp>
            <a:noAutofit/>
          </a:bodyPr>
          <a:lstStyle/>
          <a:p>
            <a:pPr marL="432000"/>
            <a:r>
              <a:rPr lang="ru-RU" sz="1400" b="1" dirty="0">
                <a:solidFill>
                  <a:srgbClr val="015289"/>
                </a:solidFill>
              </a:rPr>
              <a:t>ГКУ МО «Московский областной центр поддержки предпринимательства»</a:t>
            </a:r>
          </a:p>
        </p:txBody>
      </p:sp>
      <p:sp>
        <p:nvSpPr>
          <p:cNvPr id="56" name="Скругленный прямоугольник 55"/>
          <p:cNvSpPr/>
          <p:nvPr/>
        </p:nvSpPr>
        <p:spPr>
          <a:xfrm>
            <a:off x="196762" y="1864216"/>
            <a:ext cx="2178401" cy="700123"/>
          </a:xfrm>
          <a:prstGeom prst="roundRect">
            <a:avLst/>
          </a:prstGeom>
          <a:noFill/>
          <a:ln w="19050">
            <a:solidFill>
              <a:srgbClr val="0152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chorCtr="0"/>
          <a:lstStyle/>
          <a:p>
            <a:pPr marL="540000">
              <a:lnSpc>
                <a:spcPct val="70000"/>
              </a:lnSpc>
            </a:pPr>
            <a:r>
              <a:rPr lang="ru-RU" b="1" dirty="0" smtClean="0">
                <a:solidFill>
                  <a:srgbClr val="015289"/>
                </a:solidFill>
              </a:rPr>
              <a:t>  </a:t>
            </a:r>
            <a:r>
              <a:rPr lang="ru-RU" sz="1400" b="1" dirty="0" smtClean="0">
                <a:solidFill>
                  <a:srgbClr val="015289"/>
                </a:solidFill>
              </a:rPr>
              <a:t>РПГУ     Московской области</a:t>
            </a:r>
            <a:endParaRPr lang="ru-RU" sz="1400" b="1" dirty="0">
              <a:solidFill>
                <a:srgbClr val="015289"/>
              </a:solidFill>
            </a:endParaRPr>
          </a:p>
        </p:txBody>
      </p:sp>
      <p:grpSp>
        <p:nvGrpSpPr>
          <p:cNvPr id="57" name="Группа 56"/>
          <p:cNvGrpSpPr/>
          <p:nvPr/>
        </p:nvGrpSpPr>
        <p:grpSpPr>
          <a:xfrm>
            <a:off x="298939" y="3729338"/>
            <a:ext cx="2168036" cy="1371711"/>
            <a:chOff x="8608219" y="1627962"/>
            <a:chExt cx="2824264" cy="1642818"/>
          </a:xfrm>
        </p:grpSpPr>
        <p:sp>
          <p:nvSpPr>
            <p:cNvPr id="58" name="Скругленный прямоугольник 57"/>
            <p:cNvSpPr/>
            <p:nvPr/>
          </p:nvSpPr>
          <p:spPr>
            <a:xfrm>
              <a:off x="8608219" y="1627962"/>
              <a:ext cx="2824264" cy="1642818"/>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marL="432000"/>
              <a:r>
                <a:rPr lang="ru-RU" sz="1350" b="1" dirty="0">
                  <a:solidFill>
                    <a:srgbClr val="015289"/>
                  </a:solidFill>
                </a:rPr>
                <a:t>Министерство инвестиций </a:t>
              </a:r>
              <a:br>
                <a:rPr lang="ru-RU" sz="1350" b="1" dirty="0">
                  <a:solidFill>
                    <a:srgbClr val="015289"/>
                  </a:solidFill>
                </a:rPr>
              </a:br>
              <a:r>
                <a:rPr lang="ru-RU" sz="1350" b="1" dirty="0">
                  <a:solidFill>
                    <a:srgbClr val="015289"/>
                  </a:solidFill>
                </a:rPr>
                <a:t>и инноваций Московской области</a:t>
              </a:r>
              <a:endParaRPr lang="ru-RU" sz="1350" b="1" dirty="0">
                <a:solidFill>
                  <a:srgbClr val="F68426"/>
                </a:solidFill>
              </a:endParaRPr>
            </a:p>
          </p:txBody>
        </p:sp>
        <p:pic>
          <p:nvPicPr>
            <p:cNvPr id="59"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6271" y="1876302"/>
              <a:ext cx="532256" cy="560496"/>
            </a:xfrm>
            <a:prstGeom prst="rect">
              <a:avLst/>
            </a:prstGeom>
            <a:noFill/>
            <a:extLst>
              <a:ext uri="{909E8E84-426E-40DD-AFC4-6F175D3DCCD1}">
                <a14:hiddenFill xmlns:a14="http://schemas.microsoft.com/office/drawing/2010/main">
                  <a:solidFill>
                    <a:srgbClr val="FFFFFF"/>
                  </a:solidFill>
                </a14:hiddenFill>
              </a:ext>
            </a:extLst>
          </p:spPr>
        </p:pic>
      </p:grpSp>
      <p:pic>
        <p:nvPicPr>
          <p:cNvPr id="81"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872" y="2819750"/>
            <a:ext cx="453983" cy="468000"/>
          </a:xfrm>
          <a:prstGeom prst="rect">
            <a:avLst/>
          </a:prstGeom>
          <a:noFill/>
          <a:extLst>
            <a:ext uri="{909E8E84-426E-40DD-AFC4-6F175D3DCCD1}">
              <a14:hiddenFill xmlns:a14="http://schemas.microsoft.com/office/drawing/2010/main">
                <a:solidFill>
                  <a:srgbClr val="FFFFFF"/>
                </a:solidFill>
              </a14:hiddenFill>
            </a:ext>
          </a:extLst>
        </p:spPr>
      </p:pic>
      <p:sp>
        <p:nvSpPr>
          <p:cNvPr id="42" name="Заголовок 1"/>
          <p:cNvSpPr>
            <a:spLocks noGrp="1"/>
          </p:cNvSpPr>
          <p:nvPr>
            <p:ph type="title"/>
          </p:nvPr>
        </p:nvSpPr>
        <p:spPr>
          <a:xfrm>
            <a:off x="545094" y="355888"/>
            <a:ext cx="7023425" cy="1107996"/>
          </a:xfrm>
        </p:spPr>
        <p:txBody>
          <a:bodyPr/>
          <a:lstStyle/>
          <a:p>
            <a:r>
              <a:rPr lang="ru-RU" sz="2400" dirty="0" smtClean="0">
                <a:latin typeface="+mn-lt"/>
                <a:cs typeface="Times New Roman" panose="02020603050405020304" pitchFamily="18" charset="0"/>
              </a:rPr>
              <a:t>Механизм Конкурсного отбора по предоставлению субсидий </a:t>
            </a:r>
            <a:br>
              <a:rPr lang="ru-RU" sz="2400" dirty="0" smtClean="0">
                <a:latin typeface="+mn-lt"/>
                <a:cs typeface="Times New Roman" panose="02020603050405020304" pitchFamily="18" charset="0"/>
              </a:rPr>
            </a:br>
            <a:endParaRPr lang="ru-RU" sz="2400" dirty="0">
              <a:latin typeface="+mn-lt"/>
            </a:endParaRPr>
          </a:p>
        </p:txBody>
      </p:sp>
      <p:pic>
        <p:nvPicPr>
          <p:cNvPr id="43"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444" y="1919891"/>
            <a:ext cx="453983" cy="468000"/>
          </a:xfrm>
          <a:prstGeom prst="rect">
            <a:avLst/>
          </a:prstGeom>
          <a:noFill/>
          <a:extLst>
            <a:ext uri="{909E8E84-426E-40DD-AFC4-6F175D3DCCD1}">
              <a14:hiddenFill xmlns:a14="http://schemas.microsoft.com/office/drawing/2010/main">
                <a:solidFill>
                  <a:srgbClr val="FFFFFF"/>
                </a:solidFill>
              </a14:hiddenFill>
            </a:ext>
          </a:extLst>
        </p:spPr>
      </p:pic>
      <p:sp>
        <p:nvSpPr>
          <p:cNvPr id="41" name="Скругленный прямоугольник 40"/>
          <p:cNvSpPr/>
          <p:nvPr/>
        </p:nvSpPr>
        <p:spPr>
          <a:xfrm>
            <a:off x="2571750" y="3786554"/>
            <a:ext cx="759803" cy="1309321"/>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31" tIns="45716" rIns="0" bIns="45716" numCol="1" spcCol="0" rtlCol="0" fromWordArt="0" anchor="t" anchorCtr="0" forceAA="0" compatLnSpc="1">
            <a:prstTxWarp prst="textNoShape">
              <a:avLst/>
            </a:prstTxWarp>
            <a:noAutofit/>
          </a:bodyPr>
          <a:lstStyle/>
          <a:p>
            <a:pPr algn="ctr"/>
            <a:r>
              <a:rPr lang="ru-RU" sz="1350" b="1" dirty="0">
                <a:solidFill>
                  <a:srgbClr val="015289"/>
                </a:solidFill>
              </a:rPr>
              <a:t>Конкурсная комиссия </a:t>
            </a:r>
          </a:p>
        </p:txBody>
      </p:sp>
    </p:spTree>
    <p:extLst>
      <p:ext uri="{BB962C8B-B14F-4D97-AF65-F5344CB8AC3E}">
        <p14:creationId xmlns:p14="http://schemas.microsoft.com/office/powerpoint/2010/main" val="4267128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10.xml><?xml version="1.0" encoding="utf-8"?>
<p:tagLst xmlns:a="http://schemas.openxmlformats.org/drawingml/2006/main" xmlns:r="http://schemas.openxmlformats.org/officeDocument/2006/relationships" xmlns:p="http://schemas.openxmlformats.org/presentationml/2006/main">
  <p:tag name="NAME" val="SingleBoatTex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8.xml><?xml version="1.0" encoding="utf-8"?>
<p:tagLst xmlns:a="http://schemas.openxmlformats.org/drawingml/2006/main" xmlns:r="http://schemas.openxmlformats.org/officeDocument/2006/relationships" xmlns:p="http://schemas.openxmlformats.org/presentationml/2006/main">
  <p:tag name="NAME" val="SingleBoatText"/>
</p:tagLst>
</file>

<file path=ppt/tags/tag9.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21374</TotalTime>
  <Words>911</Words>
  <Application>Microsoft Office PowerPoint</Application>
  <PresentationFormat>Лист A4 (210x297 мм)</PresentationFormat>
  <Paragraphs>207</Paragraphs>
  <Slides>12</Slides>
  <Notes>7</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12</vt:i4>
      </vt:variant>
    </vt:vector>
  </HeadingPairs>
  <TitlesOfParts>
    <vt:vector size="13" baseType="lpstr">
      <vt:lpstr>5_Universal Template_RU</vt:lpstr>
      <vt:lpstr>Подпрограмма III «Развитие малого и среднего предпринимательства в Московской области»  Государственной программы Московской области «Предпринимательство Подмосковья».  Мероприятие «Частичная компенсация субъектам  малого и среднего предпринимательства затрат  на уплату первого взноса (аванса) при заключении договора лизинга оборудования»      </vt:lpstr>
      <vt:lpstr>Презентация PowerPoint</vt:lpstr>
      <vt:lpstr>Финансовая поддержка малого и среднего  предпринимательства в 2018 году</vt:lpstr>
      <vt:lpstr>Компенсация затрат при заключении договора лизинга</vt:lpstr>
      <vt:lpstr>Перечень субсидируемых видов деятельности</vt:lpstr>
      <vt:lpstr>Документы для получения субсидий: информация о заявителе</vt:lpstr>
      <vt:lpstr>Документы для получения субсидий: подтверждение затрат</vt:lpstr>
      <vt:lpstr>Прием заявок на предоставление субсидий</vt:lpstr>
      <vt:lpstr>Механизм Конкурсного отбора по предоставлению субсидий  </vt:lpstr>
      <vt:lpstr>Презентация PowerPoint</vt:lpstr>
      <vt:lpstr>Презентация PowerPoint</vt:lpstr>
      <vt:lpstr>БЛАГОДАРИМ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dc:creator>
  <cp:lastModifiedBy>KudriavcevaNA</cp:lastModifiedBy>
  <cp:revision>1583</cp:revision>
  <cp:lastPrinted>2018-07-12T06:26:36Z</cp:lastPrinted>
  <dcterms:created xsi:type="dcterms:W3CDTF">2014-02-04T07:17:20Z</dcterms:created>
  <dcterms:modified xsi:type="dcterms:W3CDTF">2018-07-12T06:27:50Z</dcterms:modified>
</cp:coreProperties>
</file>